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Barlow Bold"/>
      <p:bold r:id="rId12"/>
    </p:embeddedFont>
    <p:embeddedFont>
      <p:font typeface="Montserrat" panose="00000500000000000000" pitchFamily="2" charset="0"/>
      <p:regular r:id="rId13"/>
      <p:bold r:id="rId14"/>
      <p:italic r:id="rId15"/>
      <p:boldItalic r:id="rId1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2" d="100"/>
          <a:sy n="82" d="100"/>
        </p:scale>
        <p:origin x="42" y="4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jp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748" y="2466499"/>
            <a:ext cx="4944904" cy="3296603"/>
          </a:xfrm>
          <a:prstGeom prst="rect">
            <a:avLst/>
          </a:prstGeom>
        </p:spPr>
      </p:pic>
      <p:sp>
        <p:nvSpPr>
          <p:cNvPr id="4" name="Text 0"/>
          <p:cNvSpPr/>
          <p:nvPr/>
        </p:nvSpPr>
        <p:spPr>
          <a:xfrm>
            <a:off x="758309" y="1453158"/>
            <a:ext cx="7627382" cy="2950726"/>
          </a:xfrm>
          <a:prstGeom prst="rect">
            <a:avLst/>
          </a:prstGeom>
          <a:noFill/>
          <a:ln/>
        </p:spPr>
        <p:txBody>
          <a:bodyPr wrap="square" lIns="0" tIns="0" rIns="0" bIns="0" rtlCol="0" anchor="t"/>
          <a:lstStyle/>
          <a:p>
            <a:pPr marL="0" indent="0">
              <a:lnSpc>
                <a:spcPts val="7700"/>
              </a:lnSpc>
              <a:buNone/>
            </a:pPr>
            <a:r>
              <a:rPr lang="en-US" sz="6150" b="1" dirty="0">
                <a:solidFill>
                  <a:srgbClr val="9998FF"/>
                </a:solidFill>
                <a:latin typeface="Barlow Bold" pitchFamily="34" charset="0"/>
                <a:ea typeface="Barlow Bold" pitchFamily="34" charset="-122"/>
                <a:cs typeface="Barlow Bold" pitchFamily="34" charset="-120"/>
              </a:rPr>
              <a:t>Application of ResNet in Skin Disease Diagnosis</a:t>
            </a:r>
            <a:endParaRPr lang="en-US" sz="6150" dirty="0"/>
          </a:p>
        </p:txBody>
      </p:sp>
      <p:sp>
        <p:nvSpPr>
          <p:cNvPr id="5" name="Text 1"/>
          <p:cNvSpPr/>
          <p:nvPr/>
        </p:nvSpPr>
        <p:spPr>
          <a:xfrm>
            <a:off x="758309" y="4728805"/>
            <a:ext cx="7627382" cy="866775"/>
          </a:xfrm>
          <a:prstGeom prst="rect">
            <a:avLst/>
          </a:prstGeom>
          <a:noFill/>
          <a:ln/>
        </p:spPr>
        <p:txBody>
          <a:bodyPr wrap="square" lIns="0" tIns="0" rIns="0" bIns="0" rtlCol="0" anchor="t"/>
          <a:lstStyle/>
          <a:p>
            <a:pPr marL="0" indent="0">
              <a:lnSpc>
                <a:spcPts val="3400"/>
              </a:lnSpc>
              <a:buNone/>
            </a:pPr>
            <a:r>
              <a:rPr lang="en-US" sz="2100" b="1" i="1" dirty="0">
                <a:solidFill>
                  <a:srgbClr val="EEEFF5"/>
                </a:solidFill>
                <a:latin typeface="Montserrat" pitchFamily="34" charset="0"/>
                <a:ea typeface="Montserrat" pitchFamily="34" charset="-122"/>
                <a:cs typeface="Montserrat" pitchFamily="34" charset="-120"/>
              </a:rPr>
              <a:t>An Introduction to Residual Networks in Deep Learning</a:t>
            </a:r>
            <a:endParaRPr lang="en-US" sz="2100" dirty="0"/>
          </a:p>
        </p:txBody>
      </p:sp>
      <p:sp>
        <p:nvSpPr>
          <p:cNvPr id="6" name="Text 2"/>
          <p:cNvSpPr/>
          <p:nvPr/>
        </p:nvSpPr>
        <p:spPr>
          <a:xfrm>
            <a:off x="758309" y="5839301"/>
            <a:ext cx="762738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Presented by Sebastian Shuai &amp; Dame Chen</a:t>
            </a:r>
            <a:endParaRPr lang="en-US" sz="1700" dirty="0"/>
          </a:p>
        </p:txBody>
      </p:sp>
      <p:sp>
        <p:nvSpPr>
          <p:cNvPr id="7" name="Text 3"/>
          <p:cNvSpPr/>
          <p:nvPr/>
        </p:nvSpPr>
        <p:spPr>
          <a:xfrm>
            <a:off x="758309" y="6429732"/>
            <a:ext cx="762738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November 11, 2024</a:t>
            </a:r>
            <a:endParaRPr lang="en-US" sz="1700" dirty="0"/>
          </a:p>
        </p:txBody>
      </p:sp>
      <p:pic>
        <p:nvPicPr>
          <p:cNvPr id="8" name="图片 7">
            <a:extLst>
              <a:ext uri="{FF2B5EF4-FFF2-40B4-BE49-F238E27FC236}">
                <a16:creationId xmlns:a16="http://schemas.microsoft.com/office/drawing/2014/main" id="{4F46501A-774B-FE92-4747-41F93DD66B5F}"/>
              </a:ext>
            </a:extLst>
          </p:cNvPr>
          <p:cNvPicPr>
            <a:picLocks noChangeAspect="1"/>
          </p:cNvPicPr>
          <p:nvPr/>
        </p:nvPicPr>
        <p:blipFill>
          <a:blip r:embed="rId5"/>
          <a:stretch>
            <a:fillRect/>
          </a:stretch>
        </p:blipFill>
        <p:spPr>
          <a:xfrm>
            <a:off x="12044275" y="7589117"/>
            <a:ext cx="2586125" cy="6404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41340" y="827603"/>
            <a:ext cx="5003602" cy="6574274"/>
          </a:xfrm>
          <a:prstGeom prst="rect">
            <a:avLst/>
          </a:prstGeom>
        </p:spPr>
      </p:pic>
      <p:sp>
        <p:nvSpPr>
          <p:cNvPr id="4" name="Text 0"/>
          <p:cNvSpPr/>
          <p:nvPr/>
        </p:nvSpPr>
        <p:spPr>
          <a:xfrm>
            <a:off x="6162318" y="729139"/>
            <a:ext cx="7792164" cy="1270635"/>
          </a:xfrm>
          <a:prstGeom prst="rect">
            <a:avLst/>
          </a:prstGeom>
          <a:noFill/>
          <a:ln/>
        </p:spPr>
        <p:txBody>
          <a:bodyPr wrap="square" lIns="0" tIns="0" rIns="0" bIns="0" rtlCol="0" anchor="t"/>
          <a:lstStyle/>
          <a:p>
            <a:pPr marL="0" indent="0">
              <a:lnSpc>
                <a:spcPts val="5000"/>
              </a:lnSpc>
              <a:buNone/>
            </a:pPr>
            <a:r>
              <a:rPr lang="en-US" sz="4000" b="1" dirty="0">
                <a:solidFill>
                  <a:srgbClr val="9998FF"/>
                </a:solidFill>
                <a:latin typeface="Barlow Bold" pitchFamily="34" charset="0"/>
                <a:ea typeface="Barlow Bold" pitchFamily="34" charset="-122"/>
                <a:cs typeface="Barlow Bold" pitchFamily="34" charset="-120"/>
              </a:rPr>
              <a:t>Background of Skin Disease Diagnosis</a:t>
            </a:r>
            <a:endParaRPr lang="en-US" sz="4000" dirty="0"/>
          </a:p>
        </p:txBody>
      </p:sp>
      <p:sp>
        <p:nvSpPr>
          <p:cNvPr id="5" name="Shape 1"/>
          <p:cNvSpPr/>
          <p:nvPr/>
        </p:nvSpPr>
        <p:spPr>
          <a:xfrm>
            <a:off x="6162318" y="2506742"/>
            <a:ext cx="434578" cy="434578"/>
          </a:xfrm>
          <a:prstGeom prst="roundRect">
            <a:avLst>
              <a:gd name="adj" fmla="val 40001"/>
            </a:avLst>
          </a:prstGeom>
          <a:solidFill>
            <a:srgbClr val="282C32"/>
          </a:solidFill>
          <a:ln/>
          <a:effectLst>
            <a:outerShdw blurRad="48260" dist="24130" dir="13500000" algn="bl" rotWithShape="0">
              <a:srgbClr val="FFFFFF">
                <a:alpha val="10000"/>
              </a:srgbClr>
            </a:outerShdw>
          </a:effectLst>
        </p:spPr>
      </p:sp>
      <p:sp>
        <p:nvSpPr>
          <p:cNvPr id="6" name="Text 2"/>
          <p:cNvSpPr/>
          <p:nvPr/>
        </p:nvSpPr>
        <p:spPr>
          <a:xfrm>
            <a:off x="6325553" y="2571512"/>
            <a:ext cx="107990" cy="304919"/>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Barlow Bold" pitchFamily="34" charset="0"/>
                <a:ea typeface="Barlow Bold" pitchFamily="34" charset="-122"/>
                <a:cs typeface="Barlow Bold" pitchFamily="34" charset="-120"/>
              </a:rPr>
              <a:t>1</a:t>
            </a:r>
            <a:endParaRPr lang="en-US" sz="2400" dirty="0"/>
          </a:p>
        </p:txBody>
      </p:sp>
      <p:sp>
        <p:nvSpPr>
          <p:cNvPr id="7" name="Text 3"/>
          <p:cNvSpPr/>
          <p:nvPr/>
        </p:nvSpPr>
        <p:spPr>
          <a:xfrm>
            <a:off x="6790015" y="2506742"/>
            <a:ext cx="3171825" cy="635318"/>
          </a:xfrm>
          <a:prstGeom prst="rect">
            <a:avLst/>
          </a:prstGeom>
          <a:noFill/>
          <a:ln/>
        </p:spPr>
        <p:txBody>
          <a:bodyPr wrap="square" lIns="0" tIns="0" rIns="0" bIns="0" rtlCol="0" anchor="t"/>
          <a:lstStyle/>
          <a:p>
            <a:pPr marL="0" indent="0">
              <a:lnSpc>
                <a:spcPts val="2500"/>
              </a:lnSpc>
              <a:buNone/>
            </a:pPr>
            <a:r>
              <a:rPr lang="en-US" sz="2000" b="1" dirty="0">
                <a:solidFill>
                  <a:srgbClr val="EEEFF5"/>
                </a:solidFill>
                <a:latin typeface="Barlow Bold" pitchFamily="34" charset="0"/>
                <a:ea typeface="Barlow Bold" pitchFamily="34" charset="-122"/>
                <a:cs typeface="Barlow Bold" pitchFamily="34" charset="-120"/>
              </a:rPr>
              <a:t>Introduction to Skin Disease Diagnosis</a:t>
            </a:r>
            <a:endParaRPr lang="en-US" sz="2000" dirty="0"/>
          </a:p>
        </p:txBody>
      </p:sp>
      <p:sp>
        <p:nvSpPr>
          <p:cNvPr id="8" name="Text 4"/>
          <p:cNvSpPr/>
          <p:nvPr/>
        </p:nvSpPr>
        <p:spPr>
          <a:xfrm>
            <a:off x="6790015" y="3257907"/>
            <a:ext cx="3171825" cy="1235869"/>
          </a:xfrm>
          <a:prstGeom prst="rect">
            <a:avLst/>
          </a:prstGeom>
          <a:noFill/>
          <a:ln/>
        </p:spPr>
        <p:txBody>
          <a:bodyPr wrap="squar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Skin disease diagnosis is a challenging task due to the variability and complexity of skin lesions.</a:t>
            </a:r>
            <a:endParaRPr lang="en-US" sz="1500" dirty="0"/>
          </a:p>
        </p:txBody>
      </p:sp>
      <p:sp>
        <p:nvSpPr>
          <p:cNvPr id="9" name="Shape 5"/>
          <p:cNvSpPr/>
          <p:nvPr/>
        </p:nvSpPr>
        <p:spPr>
          <a:xfrm>
            <a:off x="10154960" y="2506742"/>
            <a:ext cx="434578" cy="434578"/>
          </a:xfrm>
          <a:prstGeom prst="roundRect">
            <a:avLst>
              <a:gd name="adj" fmla="val 40001"/>
            </a:avLst>
          </a:prstGeom>
          <a:solidFill>
            <a:srgbClr val="282C32"/>
          </a:solidFill>
          <a:ln/>
          <a:effectLst>
            <a:outerShdw blurRad="48260" dist="24130" dir="13500000" algn="bl" rotWithShape="0">
              <a:srgbClr val="FFFFFF">
                <a:alpha val="10000"/>
              </a:srgbClr>
            </a:outerShdw>
          </a:effectLst>
        </p:spPr>
      </p:sp>
      <p:sp>
        <p:nvSpPr>
          <p:cNvPr id="10" name="Text 6"/>
          <p:cNvSpPr/>
          <p:nvPr/>
        </p:nvSpPr>
        <p:spPr>
          <a:xfrm>
            <a:off x="10286762" y="2571512"/>
            <a:ext cx="170855" cy="304919"/>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Barlow Bold" pitchFamily="34" charset="0"/>
                <a:ea typeface="Barlow Bold" pitchFamily="34" charset="-122"/>
                <a:cs typeface="Barlow Bold" pitchFamily="34" charset="-120"/>
              </a:rPr>
              <a:t>2</a:t>
            </a:r>
            <a:endParaRPr lang="en-US" sz="2400" dirty="0"/>
          </a:p>
        </p:txBody>
      </p:sp>
      <p:sp>
        <p:nvSpPr>
          <p:cNvPr id="11" name="Text 7"/>
          <p:cNvSpPr/>
          <p:nvPr/>
        </p:nvSpPr>
        <p:spPr>
          <a:xfrm>
            <a:off x="10782657" y="2506742"/>
            <a:ext cx="3171825" cy="635318"/>
          </a:xfrm>
          <a:prstGeom prst="rect">
            <a:avLst/>
          </a:prstGeom>
          <a:noFill/>
          <a:ln/>
        </p:spPr>
        <p:txBody>
          <a:bodyPr wrap="square" lIns="0" tIns="0" rIns="0" bIns="0" rtlCol="0" anchor="t"/>
          <a:lstStyle/>
          <a:p>
            <a:pPr marL="0" indent="0">
              <a:lnSpc>
                <a:spcPts val="2500"/>
              </a:lnSpc>
              <a:buNone/>
            </a:pPr>
            <a:r>
              <a:rPr lang="en-US" sz="2000" b="1" dirty="0">
                <a:solidFill>
                  <a:srgbClr val="EEEFF5"/>
                </a:solidFill>
                <a:latin typeface="Barlow Bold" pitchFamily="34" charset="0"/>
                <a:ea typeface="Barlow Bold" pitchFamily="34" charset="-122"/>
                <a:cs typeface="Barlow Bold" pitchFamily="34" charset="-120"/>
              </a:rPr>
              <a:t>Importance of Accurate Diagnosis</a:t>
            </a:r>
            <a:endParaRPr lang="en-US" sz="2000" dirty="0"/>
          </a:p>
        </p:txBody>
      </p:sp>
      <p:sp>
        <p:nvSpPr>
          <p:cNvPr id="12" name="Text 8"/>
          <p:cNvSpPr/>
          <p:nvPr/>
        </p:nvSpPr>
        <p:spPr>
          <a:xfrm>
            <a:off x="10782657" y="3257907"/>
            <a:ext cx="3171825" cy="1235869"/>
          </a:xfrm>
          <a:prstGeom prst="rect">
            <a:avLst/>
          </a:prstGeom>
          <a:noFill/>
          <a:ln/>
        </p:spPr>
        <p:txBody>
          <a:bodyPr wrap="squar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Early and accurate diagnosis is crucial for effective treatment and management of skin diseases.</a:t>
            </a:r>
            <a:endParaRPr lang="en-US" sz="1500" dirty="0"/>
          </a:p>
        </p:txBody>
      </p:sp>
      <p:sp>
        <p:nvSpPr>
          <p:cNvPr id="13" name="Shape 9"/>
          <p:cNvSpPr/>
          <p:nvPr/>
        </p:nvSpPr>
        <p:spPr>
          <a:xfrm>
            <a:off x="6162318" y="4904184"/>
            <a:ext cx="434578" cy="434578"/>
          </a:xfrm>
          <a:prstGeom prst="roundRect">
            <a:avLst>
              <a:gd name="adj" fmla="val 40001"/>
            </a:avLst>
          </a:prstGeom>
          <a:solidFill>
            <a:srgbClr val="282C32"/>
          </a:solidFill>
          <a:ln/>
          <a:effectLst>
            <a:outerShdw blurRad="48260" dist="24130" dir="13500000" algn="bl" rotWithShape="0">
              <a:srgbClr val="FFFFFF">
                <a:alpha val="10000"/>
              </a:srgbClr>
            </a:outerShdw>
          </a:effectLst>
        </p:spPr>
      </p:sp>
      <p:sp>
        <p:nvSpPr>
          <p:cNvPr id="14" name="Text 10"/>
          <p:cNvSpPr/>
          <p:nvPr/>
        </p:nvSpPr>
        <p:spPr>
          <a:xfrm>
            <a:off x="6297216" y="4968954"/>
            <a:ext cx="164663" cy="304919"/>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Barlow Bold" pitchFamily="34" charset="0"/>
                <a:ea typeface="Barlow Bold" pitchFamily="34" charset="-122"/>
                <a:cs typeface="Barlow Bold" pitchFamily="34" charset="-120"/>
              </a:rPr>
              <a:t>3</a:t>
            </a:r>
            <a:endParaRPr lang="en-US" sz="2400" dirty="0"/>
          </a:p>
        </p:txBody>
      </p:sp>
      <p:sp>
        <p:nvSpPr>
          <p:cNvPr id="15" name="Text 11"/>
          <p:cNvSpPr/>
          <p:nvPr/>
        </p:nvSpPr>
        <p:spPr>
          <a:xfrm>
            <a:off x="6790015" y="4904184"/>
            <a:ext cx="2541389" cy="317659"/>
          </a:xfrm>
          <a:prstGeom prst="rect">
            <a:avLst/>
          </a:prstGeom>
          <a:noFill/>
          <a:ln/>
        </p:spPr>
        <p:txBody>
          <a:bodyPr wrap="none" lIns="0" tIns="0" rIns="0" bIns="0" rtlCol="0" anchor="t"/>
          <a:lstStyle/>
          <a:p>
            <a:pPr marL="0" indent="0">
              <a:lnSpc>
                <a:spcPts val="2500"/>
              </a:lnSpc>
              <a:buNone/>
            </a:pPr>
            <a:r>
              <a:rPr lang="en-US" sz="2000" b="1" dirty="0">
                <a:solidFill>
                  <a:srgbClr val="EEEFF5"/>
                </a:solidFill>
                <a:latin typeface="Barlow Bold" pitchFamily="34" charset="0"/>
                <a:ea typeface="Barlow Bold" pitchFamily="34" charset="-122"/>
                <a:cs typeface="Barlow Bold" pitchFamily="34" charset="-120"/>
              </a:rPr>
              <a:t>Current Challenges</a:t>
            </a:r>
            <a:endParaRPr lang="en-US" sz="2000" dirty="0"/>
          </a:p>
        </p:txBody>
      </p:sp>
      <p:sp>
        <p:nvSpPr>
          <p:cNvPr id="16" name="Text 12"/>
          <p:cNvSpPr/>
          <p:nvPr/>
        </p:nvSpPr>
        <p:spPr>
          <a:xfrm>
            <a:off x="6790015" y="5337691"/>
            <a:ext cx="3171825" cy="2162770"/>
          </a:xfrm>
          <a:prstGeom prst="rect">
            <a:avLst/>
          </a:prstGeom>
          <a:noFill/>
          <a:ln/>
        </p:spPr>
        <p:txBody>
          <a:bodyPr wrap="squar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Variability: Different skin conditions can have similar symptoms. Complexity: Lesions can vary in size, shape, color, and texture. Human Error: Manual diagnosis by dermatologists can be subjective and error-prone.</a:t>
            </a:r>
            <a:endParaRPr lang="en-US" sz="1500" dirty="0"/>
          </a:p>
        </p:txBody>
      </p:sp>
      <p:sp>
        <p:nvSpPr>
          <p:cNvPr id="17" name="Shape 13"/>
          <p:cNvSpPr/>
          <p:nvPr/>
        </p:nvSpPr>
        <p:spPr>
          <a:xfrm>
            <a:off x="10154960" y="4904184"/>
            <a:ext cx="434578" cy="434578"/>
          </a:xfrm>
          <a:prstGeom prst="roundRect">
            <a:avLst>
              <a:gd name="adj" fmla="val 40001"/>
            </a:avLst>
          </a:prstGeom>
          <a:solidFill>
            <a:srgbClr val="282C32"/>
          </a:solidFill>
          <a:ln/>
          <a:effectLst>
            <a:outerShdw blurRad="48260" dist="24130" dir="13500000" algn="bl" rotWithShape="0">
              <a:srgbClr val="FFFFFF">
                <a:alpha val="10000"/>
              </a:srgbClr>
            </a:outerShdw>
          </a:effectLst>
        </p:spPr>
      </p:sp>
      <p:sp>
        <p:nvSpPr>
          <p:cNvPr id="18" name="Text 14"/>
          <p:cNvSpPr/>
          <p:nvPr/>
        </p:nvSpPr>
        <p:spPr>
          <a:xfrm>
            <a:off x="10279975" y="4968954"/>
            <a:ext cx="184547" cy="304919"/>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Barlow Bold" pitchFamily="34" charset="0"/>
                <a:ea typeface="Barlow Bold" pitchFamily="34" charset="-122"/>
                <a:cs typeface="Barlow Bold" pitchFamily="34" charset="-120"/>
              </a:rPr>
              <a:t>4</a:t>
            </a:r>
            <a:endParaRPr lang="en-US" sz="2400" dirty="0"/>
          </a:p>
        </p:txBody>
      </p:sp>
      <p:sp>
        <p:nvSpPr>
          <p:cNvPr id="19" name="Text 15"/>
          <p:cNvSpPr/>
          <p:nvPr/>
        </p:nvSpPr>
        <p:spPr>
          <a:xfrm>
            <a:off x="10782657" y="4904184"/>
            <a:ext cx="2541389" cy="317659"/>
          </a:xfrm>
          <a:prstGeom prst="rect">
            <a:avLst/>
          </a:prstGeom>
          <a:noFill/>
          <a:ln/>
        </p:spPr>
        <p:txBody>
          <a:bodyPr wrap="none" lIns="0" tIns="0" rIns="0" bIns="0" rtlCol="0" anchor="t"/>
          <a:lstStyle/>
          <a:p>
            <a:pPr marL="0" indent="0">
              <a:lnSpc>
                <a:spcPts val="2500"/>
              </a:lnSpc>
              <a:buNone/>
            </a:pPr>
            <a:r>
              <a:rPr lang="en-US" sz="2000" b="1" dirty="0">
                <a:solidFill>
                  <a:srgbClr val="EEEFF5"/>
                </a:solidFill>
                <a:latin typeface="Barlow Bold" pitchFamily="34" charset="0"/>
                <a:ea typeface="Barlow Bold" pitchFamily="34" charset="-122"/>
                <a:cs typeface="Barlow Bold" pitchFamily="34" charset="-120"/>
              </a:rPr>
              <a:t>Role of Deep Learning</a:t>
            </a:r>
            <a:endParaRPr lang="en-US" sz="2000" dirty="0"/>
          </a:p>
        </p:txBody>
      </p:sp>
      <p:sp>
        <p:nvSpPr>
          <p:cNvPr id="20" name="Text 16"/>
          <p:cNvSpPr/>
          <p:nvPr/>
        </p:nvSpPr>
        <p:spPr>
          <a:xfrm>
            <a:off x="10782657" y="5337691"/>
            <a:ext cx="3171825" cy="1853803"/>
          </a:xfrm>
          <a:prstGeom prst="rect">
            <a:avLst/>
          </a:prstGeom>
          <a:noFill/>
          <a:ln/>
        </p:spPr>
        <p:txBody>
          <a:bodyPr wrap="squar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Deep learning models, particularly Convolutional Neural Networks (CNNs), have shown promise in automating and improving the accuracy of skin disease diagnosis.</a:t>
            </a:r>
            <a:endParaRPr lang="en-US" sz="1500" dirty="0"/>
          </a:p>
        </p:txBody>
      </p:sp>
      <p:pic>
        <p:nvPicPr>
          <p:cNvPr id="21" name="图片 20">
            <a:extLst>
              <a:ext uri="{FF2B5EF4-FFF2-40B4-BE49-F238E27FC236}">
                <a16:creationId xmlns:a16="http://schemas.microsoft.com/office/drawing/2014/main" id="{D0B8F404-FEA0-1BF2-7FF1-C262F867185D}"/>
              </a:ext>
            </a:extLst>
          </p:cNvPr>
          <p:cNvPicPr>
            <a:picLocks noChangeAspect="1"/>
          </p:cNvPicPr>
          <p:nvPr/>
        </p:nvPicPr>
        <p:blipFill>
          <a:blip r:embed="rId5"/>
          <a:stretch>
            <a:fillRect/>
          </a:stretch>
        </p:blipFill>
        <p:spPr>
          <a:xfrm>
            <a:off x="12044275" y="7589117"/>
            <a:ext cx="2586125" cy="6404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9369" y="526256"/>
            <a:ext cx="5213509" cy="629245"/>
          </a:xfrm>
          <a:prstGeom prst="rect">
            <a:avLst/>
          </a:prstGeom>
          <a:noFill/>
          <a:ln/>
        </p:spPr>
        <p:txBody>
          <a:bodyPr wrap="none" lIns="0" tIns="0" rIns="0" bIns="0" rtlCol="0" anchor="t"/>
          <a:lstStyle/>
          <a:p>
            <a:pPr marL="0" indent="0">
              <a:lnSpc>
                <a:spcPts val="4950"/>
              </a:lnSpc>
              <a:buNone/>
            </a:pPr>
            <a:r>
              <a:rPr lang="en-US" sz="3950" b="1" dirty="0">
                <a:solidFill>
                  <a:srgbClr val="9998FF"/>
                </a:solidFill>
                <a:latin typeface="Barlow Bold" pitchFamily="34" charset="0"/>
                <a:ea typeface="Barlow Bold" pitchFamily="34" charset="-122"/>
                <a:cs typeface="Barlow Bold" pitchFamily="34" charset="-120"/>
              </a:rPr>
              <a:t>Why Introduce </a:t>
            </a:r>
            <a:r>
              <a:rPr lang="en-US" sz="3950" b="1" dirty="0" err="1">
                <a:solidFill>
                  <a:srgbClr val="9998FF"/>
                </a:solidFill>
                <a:latin typeface="Barlow Bold" pitchFamily="34" charset="0"/>
                <a:ea typeface="Barlow Bold" pitchFamily="34" charset="-122"/>
                <a:cs typeface="Barlow Bold" pitchFamily="34" charset="-120"/>
              </a:rPr>
              <a:t>ResNet</a:t>
            </a:r>
            <a:r>
              <a:rPr lang="en-US" sz="3950" b="1" dirty="0">
                <a:solidFill>
                  <a:srgbClr val="9998FF"/>
                </a:solidFill>
                <a:latin typeface="Barlow Bold" pitchFamily="34" charset="0"/>
                <a:ea typeface="Barlow Bold" pitchFamily="34" charset="-122"/>
                <a:cs typeface="Barlow Bold" pitchFamily="34" charset="-120"/>
              </a:rPr>
              <a:t>?     </a:t>
            </a:r>
          </a:p>
          <a:p>
            <a:pPr marL="0" indent="0">
              <a:lnSpc>
                <a:spcPts val="4950"/>
              </a:lnSpc>
              <a:buNone/>
            </a:pPr>
            <a:r>
              <a:rPr lang="en-US" altLang="zh-CN" sz="3950" b="1" dirty="0">
                <a:solidFill>
                  <a:srgbClr val="9998FF"/>
                </a:solidFill>
                <a:latin typeface="Barlow Bold" pitchFamily="34" charset="0"/>
                <a:ea typeface="Barlow Bold" pitchFamily="34" charset="-122"/>
                <a:cs typeface="Barlow Bold" pitchFamily="34" charset="-120"/>
              </a:rPr>
              <a:t>——There are 2 Problems in Traditional CNNs</a:t>
            </a:r>
            <a:endParaRPr lang="en-US" sz="3950" dirty="0"/>
          </a:p>
        </p:txBody>
      </p:sp>
      <p:sp>
        <p:nvSpPr>
          <p:cNvPr id="3" name="Text 1"/>
          <p:cNvSpPr/>
          <p:nvPr/>
        </p:nvSpPr>
        <p:spPr>
          <a:xfrm>
            <a:off x="517904" y="1939213"/>
            <a:ext cx="2516624" cy="314563"/>
          </a:xfrm>
          <a:prstGeom prst="rect">
            <a:avLst/>
          </a:prstGeom>
          <a:noFill/>
          <a:ln/>
        </p:spPr>
        <p:txBody>
          <a:bodyPr wrap="none" lIns="0" tIns="0" rIns="0" bIns="0" rtlCol="0" anchor="t"/>
          <a:lstStyle/>
          <a:p>
            <a:pPr marL="0" indent="0">
              <a:lnSpc>
                <a:spcPts val="2450"/>
              </a:lnSpc>
              <a:buNone/>
            </a:pPr>
            <a:r>
              <a:rPr lang="en-US" sz="1950" b="1" dirty="0">
                <a:solidFill>
                  <a:srgbClr val="9998FF"/>
                </a:solidFill>
                <a:latin typeface="Barlow Bold" pitchFamily="34" charset="0"/>
                <a:ea typeface="Barlow Bold" pitchFamily="34" charset="-122"/>
                <a:cs typeface="Barlow Bold" pitchFamily="34" charset="-120"/>
              </a:rPr>
              <a:t>What is ResNet?</a:t>
            </a:r>
            <a:endParaRPr lang="en-US" sz="1950" dirty="0"/>
          </a:p>
        </p:txBody>
      </p:sp>
      <p:pic>
        <p:nvPicPr>
          <p:cNvPr id="4" name="Image 0" descr="preencoded.png"/>
          <p:cNvPicPr>
            <a:picLocks noChangeAspect="1"/>
          </p:cNvPicPr>
          <p:nvPr/>
        </p:nvPicPr>
        <p:blipFill>
          <a:blip r:embed="rId3"/>
          <a:stretch>
            <a:fillRect/>
          </a:stretch>
        </p:blipFill>
        <p:spPr>
          <a:xfrm>
            <a:off x="517904" y="2378394"/>
            <a:ext cx="4327462" cy="3145511"/>
          </a:xfrm>
          <a:prstGeom prst="rect">
            <a:avLst/>
          </a:prstGeom>
        </p:spPr>
      </p:pic>
      <p:sp>
        <p:nvSpPr>
          <p:cNvPr id="5" name="Text 2"/>
          <p:cNvSpPr/>
          <p:nvPr/>
        </p:nvSpPr>
        <p:spPr>
          <a:xfrm>
            <a:off x="669369" y="5523905"/>
            <a:ext cx="4073604" cy="1835229"/>
          </a:xfrm>
          <a:prstGeom prst="rect">
            <a:avLst/>
          </a:prstGeom>
          <a:noFill/>
          <a:ln/>
        </p:spPr>
        <p:txBody>
          <a:bodyPr wrap="square" lIns="0" tIns="0" rIns="0" bIns="0" rtlCol="0" anchor="t"/>
          <a:lstStyle/>
          <a:p>
            <a:pPr marL="0" indent="0">
              <a:lnSpc>
                <a:spcPts val="2400"/>
              </a:lnSpc>
              <a:buNone/>
            </a:pPr>
            <a:r>
              <a:rPr lang="en-US" sz="1500" b="1" dirty="0">
                <a:solidFill>
                  <a:srgbClr val="EEEFF5"/>
                </a:solidFill>
                <a:latin typeface="Montserrat" pitchFamily="34" charset="0"/>
                <a:ea typeface="Montserrat" pitchFamily="34" charset="-122"/>
                <a:cs typeface="Montserrat" pitchFamily="34" charset="-120"/>
              </a:rPr>
              <a:t>ResNet (Residual Network)</a:t>
            </a:r>
            <a:r>
              <a:rPr lang="en-US" sz="1500" dirty="0">
                <a:solidFill>
                  <a:srgbClr val="EEEFF5"/>
                </a:solidFill>
                <a:latin typeface="Montserrat" pitchFamily="34" charset="0"/>
                <a:ea typeface="Montserrat" pitchFamily="34" charset="-122"/>
                <a:cs typeface="Montserrat" pitchFamily="34" charset="-120"/>
              </a:rPr>
              <a:t> is a type of deep convolutional neural network introduced by Kaiming He et al. in 2015. It addresses the vanishing gradient problem and allows the training of much deeper networks.</a:t>
            </a:r>
            <a:endParaRPr lang="en-US" sz="1500" dirty="0"/>
          </a:p>
        </p:txBody>
      </p:sp>
      <p:sp>
        <p:nvSpPr>
          <p:cNvPr id="6" name="Text 3"/>
          <p:cNvSpPr/>
          <p:nvPr/>
        </p:nvSpPr>
        <p:spPr>
          <a:xfrm>
            <a:off x="5217081" y="1896011"/>
            <a:ext cx="4588073" cy="314563"/>
          </a:xfrm>
          <a:prstGeom prst="rect">
            <a:avLst/>
          </a:prstGeom>
          <a:noFill/>
          <a:ln/>
        </p:spPr>
        <p:txBody>
          <a:bodyPr wrap="none" lIns="0" tIns="0" rIns="0" bIns="0" rtlCol="0" anchor="t"/>
          <a:lstStyle/>
          <a:p>
            <a:pPr marL="0" indent="0">
              <a:lnSpc>
                <a:spcPts val="2450"/>
              </a:lnSpc>
              <a:buNone/>
            </a:pPr>
            <a:r>
              <a:rPr lang="en-US" sz="1950" b="1" dirty="0">
                <a:solidFill>
                  <a:srgbClr val="9998FF"/>
                </a:solidFill>
                <a:latin typeface="Barlow Bold" pitchFamily="34" charset="0"/>
                <a:ea typeface="Barlow Bold" pitchFamily="34" charset="-122"/>
                <a:cs typeface="Barlow Bold" pitchFamily="34" charset="-120"/>
              </a:rPr>
              <a:t>Problem 1: Overfitting</a:t>
            </a:r>
            <a:endParaRPr lang="en-US" sz="1950" dirty="0"/>
          </a:p>
        </p:txBody>
      </p:sp>
      <p:sp>
        <p:nvSpPr>
          <p:cNvPr id="7" name="Text 4"/>
          <p:cNvSpPr/>
          <p:nvPr/>
        </p:nvSpPr>
        <p:spPr>
          <a:xfrm>
            <a:off x="5217081" y="2267016"/>
            <a:ext cx="8751451" cy="305872"/>
          </a:xfrm>
          <a:prstGeom prst="rect">
            <a:avLst/>
          </a:prstGeom>
          <a:noFill/>
          <a:ln/>
        </p:spPr>
        <p:txBody>
          <a:bodyPr wrap="non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A model performs well on training data but poorly on unseen test data. </a:t>
            </a:r>
            <a:endParaRPr lang="en-US" sz="1500" dirty="0"/>
          </a:p>
        </p:txBody>
      </p:sp>
      <p:pic>
        <p:nvPicPr>
          <p:cNvPr id="8" name="Image 1" descr="preencoded.png"/>
          <p:cNvPicPr>
            <a:picLocks noChangeAspect="1"/>
          </p:cNvPicPr>
          <p:nvPr/>
        </p:nvPicPr>
        <p:blipFill>
          <a:blip r:embed="rId4"/>
          <a:stretch>
            <a:fillRect/>
          </a:stretch>
        </p:blipFill>
        <p:spPr>
          <a:xfrm>
            <a:off x="7601783" y="2660332"/>
            <a:ext cx="3981926" cy="2648426"/>
          </a:xfrm>
          <a:prstGeom prst="rect">
            <a:avLst/>
          </a:prstGeom>
        </p:spPr>
      </p:pic>
      <p:sp>
        <p:nvSpPr>
          <p:cNvPr id="9" name="Text 5"/>
          <p:cNvSpPr/>
          <p:nvPr/>
        </p:nvSpPr>
        <p:spPr>
          <a:xfrm>
            <a:off x="5217081" y="5523905"/>
            <a:ext cx="8751451" cy="917615"/>
          </a:xfrm>
          <a:prstGeom prst="rect">
            <a:avLst/>
          </a:prstGeom>
          <a:noFill/>
          <a:ln/>
        </p:spPr>
        <p:txBody>
          <a:bodyPr wrap="squar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Example:  A deep CNN trained on a small dataset. As the network gets deeper from 20 layers to 56 layers, it starts to overfit, meaning it performs well on the training data but fails to generalize to new data. </a:t>
            </a:r>
            <a:endParaRPr lang="en-US" sz="1500" dirty="0"/>
          </a:p>
        </p:txBody>
      </p:sp>
      <p:sp>
        <p:nvSpPr>
          <p:cNvPr id="10" name="Text 6"/>
          <p:cNvSpPr/>
          <p:nvPr/>
        </p:nvSpPr>
        <p:spPr>
          <a:xfrm>
            <a:off x="5217081" y="6613565"/>
            <a:ext cx="8751451" cy="917615"/>
          </a:xfrm>
          <a:prstGeom prst="rect">
            <a:avLst/>
          </a:prstGeom>
          <a:noFill/>
          <a:ln/>
        </p:spPr>
        <p:txBody>
          <a:bodyPr wrap="squar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Analogy: Just like a student who has memorized many practice problems but struggles with original exam questions, a model that overfits performs well on seen data but poorly on new data.</a:t>
            </a:r>
            <a:endParaRPr lang="en-US" sz="1500" dirty="0"/>
          </a:p>
        </p:txBody>
      </p:sp>
      <p:pic>
        <p:nvPicPr>
          <p:cNvPr id="11" name="图片 10">
            <a:extLst>
              <a:ext uri="{FF2B5EF4-FFF2-40B4-BE49-F238E27FC236}">
                <a16:creationId xmlns:a16="http://schemas.microsoft.com/office/drawing/2014/main" id="{6C877B93-20F2-C2E6-C57E-970A28BF1D21}"/>
              </a:ext>
            </a:extLst>
          </p:cNvPr>
          <p:cNvPicPr>
            <a:picLocks noChangeAspect="1"/>
          </p:cNvPicPr>
          <p:nvPr/>
        </p:nvPicPr>
        <p:blipFill>
          <a:blip r:embed="rId5"/>
          <a:stretch>
            <a:fillRect/>
          </a:stretch>
        </p:blipFill>
        <p:spPr>
          <a:xfrm>
            <a:off x="12044275" y="7589117"/>
            <a:ext cx="2586125" cy="64048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5E0DF"/>
          </a:solidFill>
          <a:ln/>
        </p:spPr>
      </p:sp>
      <p:pic>
        <p:nvPicPr>
          <p:cNvPr id="3"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479227" y="376595"/>
            <a:ext cx="4881562" cy="450413"/>
          </a:xfrm>
          <a:prstGeom prst="rect">
            <a:avLst/>
          </a:prstGeom>
          <a:noFill/>
          <a:ln/>
        </p:spPr>
        <p:txBody>
          <a:bodyPr wrap="none" lIns="0" tIns="0" rIns="0" bIns="0" rtlCol="0" anchor="t"/>
          <a:lstStyle/>
          <a:p>
            <a:pPr marL="0" indent="0">
              <a:lnSpc>
                <a:spcPts val="3500"/>
              </a:lnSpc>
              <a:buNone/>
            </a:pPr>
            <a:r>
              <a:rPr lang="en-US" sz="2800" b="1" dirty="0">
                <a:solidFill>
                  <a:srgbClr val="9998FF"/>
                </a:solidFill>
                <a:latin typeface="Barlow Bold" pitchFamily="34" charset="0"/>
                <a:ea typeface="Barlow Bold" pitchFamily="34" charset="-122"/>
                <a:cs typeface="Barlow Bold" pitchFamily="34" charset="-120"/>
              </a:rPr>
              <a:t>Problem 2: Vanishing Gradient </a:t>
            </a:r>
            <a:endParaRPr lang="en-US" sz="2800" dirty="0"/>
          </a:p>
        </p:txBody>
      </p:sp>
      <p:sp>
        <p:nvSpPr>
          <p:cNvPr id="5" name="Shape 2"/>
          <p:cNvSpPr/>
          <p:nvPr/>
        </p:nvSpPr>
        <p:spPr>
          <a:xfrm>
            <a:off x="479227" y="1032391"/>
            <a:ext cx="13671947" cy="800219"/>
          </a:xfrm>
          <a:prstGeom prst="roundRect">
            <a:avLst>
              <a:gd name="adj" fmla="val 15402"/>
            </a:avLst>
          </a:prstGeom>
          <a:solidFill>
            <a:srgbClr val="282C32"/>
          </a:solidFill>
          <a:ln/>
          <a:effectLst>
            <a:outerShdw blurRad="33020" dist="16510" dir="13500000" algn="bl" rotWithShape="0">
              <a:srgbClr val="FFFFFF">
                <a:alpha val="10000"/>
              </a:srgbClr>
            </a:outerShdw>
          </a:effectLst>
        </p:spPr>
      </p:sp>
      <p:sp>
        <p:nvSpPr>
          <p:cNvPr id="6" name="Text 3"/>
          <p:cNvSpPr/>
          <p:nvPr/>
        </p:nvSpPr>
        <p:spPr>
          <a:xfrm>
            <a:off x="616148" y="1169313"/>
            <a:ext cx="1801773" cy="225147"/>
          </a:xfrm>
          <a:prstGeom prst="rect">
            <a:avLst/>
          </a:prstGeom>
          <a:noFill/>
          <a:ln/>
        </p:spPr>
        <p:txBody>
          <a:bodyPr wrap="none" lIns="0" tIns="0" rIns="0" bIns="0" rtlCol="0" anchor="t"/>
          <a:lstStyle/>
          <a:p>
            <a:pPr marL="0" indent="0">
              <a:lnSpc>
                <a:spcPts val="1750"/>
              </a:lnSpc>
              <a:buNone/>
            </a:pPr>
            <a:r>
              <a:rPr lang="en-US" sz="1400" b="1" dirty="0">
                <a:solidFill>
                  <a:srgbClr val="EEEFF5"/>
                </a:solidFill>
                <a:latin typeface="Barlow Bold" pitchFamily="34" charset="0"/>
                <a:ea typeface="Barlow Bold" pitchFamily="34" charset="-122"/>
                <a:cs typeface="Barlow Bold" pitchFamily="34" charset="-120"/>
              </a:rPr>
              <a:t>Definition</a:t>
            </a:r>
            <a:endParaRPr lang="en-US" sz="1400" dirty="0"/>
          </a:p>
        </p:txBody>
      </p:sp>
      <p:sp>
        <p:nvSpPr>
          <p:cNvPr id="7" name="Text 4"/>
          <p:cNvSpPr/>
          <p:nvPr/>
        </p:nvSpPr>
        <p:spPr>
          <a:xfrm>
            <a:off x="616148" y="1476613"/>
            <a:ext cx="13398103" cy="219075"/>
          </a:xfrm>
          <a:prstGeom prst="rect">
            <a:avLst/>
          </a:prstGeom>
          <a:noFill/>
          <a:ln/>
        </p:spPr>
        <p:txBody>
          <a:bodyPr wrap="none" lIns="0" tIns="0" rIns="0" bIns="0" rtlCol="0" anchor="t"/>
          <a:lstStyle/>
          <a:p>
            <a:pPr marL="0" indent="0">
              <a:lnSpc>
                <a:spcPts val="1700"/>
              </a:lnSpc>
              <a:buNone/>
            </a:pPr>
            <a:r>
              <a:rPr lang="en-US" sz="1400" dirty="0">
                <a:solidFill>
                  <a:srgbClr val="EEEFF5"/>
                </a:solidFill>
                <a:latin typeface="Montserrat" pitchFamily="34" charset="0"/>
                <a:ea typeface="Montserrat" pitchFamily="34" charset="-122"/>
                <a:cs typeface="Montserrat" pitchFamily="34" charset="-120"/>
              </a:rPr>
              <a:t>In deep networks, gradients can become so small during backpropagation that they effectively vanish, making it difficult to train the network.</a:t>
            </a:r>
            <a:endParaRPr lang="en-US" sz="1400" dirty="0"/>
          </a:p>
        </p:txBody>
      </p:sp>
      <p:sp>
        <p:nvSpPr>
          <p:cNvPr id="8" name="Shape 5"/>
          <p:cNvSpPr/>
          <p:nvPr/>
        </p:nvSpPr>
        <p:spPr>
          <a:xfrm>
            <a:off x="479227" y="1969533"/>
            <a:ext cx="13671947" cy="2578298"/>
          </a:xfrm>
          <a:prstGeom prst="roundRect">
            <a:avLst>
              <a:gd name="adj" fmla="val 4280"/>
            </a:avLst>
          </a:prstGeom>
          <a:solidFill>
            <a:srgbClr val="282C32"/>
          </a:solidFill>
          <a:ln/>
          <a:effectLst>
            <a:outerShdw blurRad="33020" dist="16510" dir="13500000" algn="bl" rotWithShape="0">
              <a:srgbClr val="FFFFFF">
                <a:alpha val="10000"/>
              </a:srgbClr>
            </a:outerShdw>
          </a:effectLst>
        </p:spPr>
        <p:txBody>
          <a:bodyPr/>
          <a:lstStyle/>
          <a:p>
            <a:endParaRPr lang="zh-CN" altLang="en-US"/>
          </a:p>
        </p:txBody>
      </p:sp>
      <p:sp>
        <p:nvSpPr>
          <p:cNvPr id="9" name="Text 6"/>
          <p:cNvSpPr/>
          <p:nvPr/>
        </p:nvSpPr>
        <p:spPr>
          <a:xfrm>
            <a:off x="616148" y="2106454"/>
            <a:ext cx="1801773" cy="225147"/>
          </a:xfrm>
          <a:prstGeom prst="rect">
            <a:avLst/>
          </a:prstGeom>
          <a:noFill/>
          <a:ln/>
        </p:spPr>
        <p:txBody>
          <a:bodyPr wrap="none" lIns="0" tIns="0" rIns="0" bIns="0" rtlCol="0" anchor="t"/>
          <a:lstStyle/>
          <a:p>
            <a:pPr marL="0" indent="0">
              <a:lnSpc>
                <a:spcPts val="1750"/>
              </a:lnSpc>
              <a:buNone/>
            </a:pPr>
            <a:r>
              <a:rPr lang="en-US" sz="1400" b="1" dirty="0">
                <a:solidFill>
                  <a:srgbClr val="EEEFF5"/>
                </a:solidFill>
                <a:latin typeface="Barlow Bold" pitchFamily="34" charset="0"/>
                <a:ea typeface="Barlow Bold" pitchFamily="34" charset="-122"/>
                <a:cs typeface="Barlow Bold" pitchFamily="34" charset="-120"/>
              </a:rPr>
              <a:t>Example</a:t>
            </a:r>
            <a:endParaRPr lang="en-US" sz="1400" dirty="0"/>
          </a:p>
        </p:txBody>
      </p:sp>
      <p:pic>
        <p:nvPicPr>
          <p:cNvPr id="10" name="Image 1" descr="preencoded.png"/>
          <p:cNvPicPr>
            <a:picLocks noChangeAspect="1"/>
          </p:cNvPicPr>
          <p:nvPr/>
        </p:nvPicPr>
        <p:blipFill>
          <a:blip r:embed="rId4"/>
          <a:stretch>
            <a:fillRect/>
          </a:stretch>
        </p:blipFill>
        <p:spPr>
          <a:xfrm>
            <a:off x="1738111" y="2139910"/>
            <a:ext cx="2962989" cy="2226588"/>
          </a:xfrm>
          <a:prstGeom prst="rect">
            <a:avLst/>
          </a:prstGeom>
        </p:spPr>
      </p:pic>
      <p:sp>
        <p:nvSpPr>
          <p:cNvPr id="11" name="Shape 7"/>
          <p:cNvSpPr/>
          <p:nvPr/>
        </p:nvSpPr>
        <p:spPr>
          <a:xfrm>
            <a:off x="479225" y="4680645"/>
            <a:ext cx="13671947" cy="1937265"/>
          </a:xfrm>
          <a:prstGeom prst="roundRect">
            <a:avLst>
              <a:gd name="adj" fmla="val 7334"/>
            </a:avLst>
          </a:prstGeom>
          <a:solidFill>
            <a:srgbClr val="282C32"/>
          </a:solidFill>
          <a:ln/>
          <a:effectLst>
            <a:outerShdw blurRad="33020" dist="16510" dir="13500000" algn="bl" rotWithShape="0">
              <a:srgbClr val="FFFFFF">
                <a:alpha val="10000"/>
              </a:srgbClr>
            </a:outerShdw>
          </a:effectLst>
        </p:spPr>
        <p:txBody>
          <a:bodyPr/>
          <a:lstStyle/>
          <a:p>
            <a:endParaRPr lang="zh-CN" altLang="en-US"/>
          </a:p>
        </p:txBody>
      </p:sp>
      <p:sp>
        <p:nvSpPr>
          <p:cNvPr id="12" name="Text 8"/>
          <p:cNvSpPr/>
          <p:nvPr/>
        </p:nvSpPr>
        <p:spPr>
          <a:xfrm>
            <a:off x="616148" y="4830277"/>
            <a:ext cx="2679621" cy="225147"/>
          </a:xfrm>
          <a:prstGeom prst="rect">
            <a:avLst/>
          </a:prstGeom>
          <a:noFill/>
          <a:ln/>
        </p:spPr>
        <p:txBody>
          <a:bodyPr wrap="none" lIns="0" tIns="0" rIns="0" bIns="0" rtlCol="0" anchor="t"/>
          <a:lstStyle/>
          <a:p>
            <a:pPr marL="0" indent="0">
              <a:lnSpc>
                <a:spcPts val="1750"/>
              </a:lnSpc>
              <a:buNone/>
            </a:pPr>
            <a:r>
              <a:rPr lang="en-US" sz="1400" b="1" dirty="0">
                <a:solidFill>
                  <a:srgbClr val="EEEFF5"/>
                </a:solidFill>
                <a:latin typeface="Barlow Bold" pitchFamily="34" charset="0"/>
                <a:ea typeface="Barlow Bold" pitchFamily="34" charset="-122"/>
                <a:cs typeface="Barlow Bold" pitchFamily="34" charset="-120"/>
              </a:rPr>
              <a:t>A 3-layer neural network Example</a:t>
            </a:r>
            <a:endParaRPr lang="en-US" sz="1400" dirty="0"/>
          </a:p>
        </p:txBody>
      </p:sp>
      <p:sp>
        <p:nvSpPr>
          <p:cNvPr id="13" name="Text 9"/>
          <p:cNvSpPr/>
          <p:nvPr/>
        </p:nvSpPr>
        <p:spPr>
          <a:xfrm>
            <a:off x="616146" y="5223838"/>
            <a:ext cx="13398103" cy="219075"/>
          </a:xfrm>
          <a:prstGeom prst="rect">
            <a:avLst/>
          </a:prstGeom>
          <a:noFill/>
          <a:ln/>
        </p:spPr>
        <p:txBody>
          <a:bodyPr wrap="none" lIns="0" tIns="0" rIns="0" bIns="0" rtlCol="0" anchor="t"/>
          <a:lstStyle/>
          <a:p>
            <a:pPr marL="0" indent="0">
              <a:lnSpc>
                <a:spcPts val="1700"/>
              </a:lnSpc>
              <a:buNone/>
            </a:pPr>
            <a:r>
              <a:rPr lang="en-US" sz="1400" dirty="0">
                <a:solidFill>
                  <a:srgbClr val="EEEFF5"/>
                </a:solidFill>
                <a:latin typeface="Montserrat" pitchFamily="34" charset="0"/>
                <a:ea typeface="Montserrat" pitchFamily="34" charset="-122"/>
                <a:cs typeface="Montserrat" pitchFamily="34" charset="-120"/>
              </a:rPr>
              <a:t>For a 3-layer neural network, the gradient of the loss function L with respect to the input x can be expressed as: </a:t>
            </a:r>
            <a:endParaRPr lang="en-US" sz="1400" dirty="0"/>
          </a:p>
        </p:txBody>
      </p:sp>
      <p:sp>
        <p:nvSpPr>
          <p:cNvPr id="14" name="Text 10"/>
          <p:cNvSpPr/>
          <p:nvPr/>
        </p:nvSpPr>
        <p:spPr>
          <a:xfrm>
            <a:off x="616148" y="5731431"/>
            <a:ext cx="13398103" cy="219075"/>
          </a:xfrm>
          <a:prstGeom prst="rect">
            <a:avLst/>
          </a:prstGeom>
          <a:noFill/>
          <a:ln/>
        </p:spPr>
        <p:txBody>
          <a:bodyPr wrap="none" lIns="0" tIns="0" rIns="0" bIns="0" rtlCol="0" anchor="t"/>
          <a:lstStyle/>
          <a:p>
            <a:pPr marL="0" indent="0">
              <a:lnSpc>
                <a:spcPts val="1700"/>
              </a:lnSpc>
              <a:buNone/>
            </a:pPr>
            <a:endParaRPr lang="en-US" sz="1050" dirty="0"/>
          </a:p>
        </p:txBody>
      </p:sp>
      <p:sp>
        <p:nvSpPr>
          <p:cNvPr id="15" name="Text 11"/>
          <p:cNvSpPr/>
          <p:nvPr/>
        </p:nvSpPr>
        <p:spPr>
          <a:xfrm>
            <a:off x="616148" y="6123742"/>
            <a:ext cx="13398103" cy="405765"/>
          </a:xfrm>
          <a:prstGeom prst="rect">
            <a:avLst/>
          </a:prstGeom>
          <a:noFill/>
          <a:ln/>
        </p:spPr>
        <p:txBody>
          <a:bodyPr wrap="square" lIns="0" tIns="0" rIns="0" bIns="0" rtlCol="0" anchor="t"/>
          <a:lstStyle/>
          <a:p>
            <a:pPr marL="0" indent="0">
              <a:lnSpc>
                <a:spcPts val="1900"/>
              </a:lnSpc>
              <a:buNone/>
            </a:pPr>
            <a:endParaRPr lang="en-US" sz="1200" dirty="0"/>
          </a:p>
        </p:txBody>
      </p:sp>
      <p:pic>
        <p:nvPicPr>
          <p:cNvPr id="16" name="Image 2" descr="preencoded.png"/>
          <p:cNvPicPr>
            <a:picLocks noChangeAspect="1"/>
          </p:cNvPicPr>
          <p:nvPr/>
        </p:nvPicPr>
        <p:blipFill>
          <a:blip r:embed="rId5"/>
          <a:stretch>
            <a:fillRect/>
          </a:stretch>
        </p:blipFill>
        <p:spPr>
          <a:xfrm>
            <a:off x="616145" y="5722394"/>
            <a:ext cx="13398103" cy="405765"/>
          </a:xfrm>
          <a:prstGeom prst="rect">
            <a:avLst/>
          </a:prstGeom>
        </p:spPr>
      </p:pic>
      <p:sp>
        <p:nvSpPr>
          <p:cNvPr id="17" name="Shape 12"/>
          <p:cNvSpPr/>
          <p:nvPr/>
        </p:nvSpPr>
        <p:spPr>
          <a:xfrm>
            <a:off x="479222" y="6750724"/>
            <a:ext cx="13671947" cy="1232044"/>
          </a:xfrm>
          <a:prstGeom prst="roundRect">
            <a:avLst>
              <a:gd name="adj" fmla="val 11742"/>
            </a:avLst>
          </a:prstGeom>
          <a:solidFill>
            <a:srgbClr val="282C32"/>
          </a:solidFill>
          <a:ln/>
          <a:effectLst>
            <a:outerShdw blurRad="33020" dist="16510" dir="13500000" algn="bl" rotWithShape="0">
              <a:srgbClr val="FFFFFF">
                <a:alpha val="10000"/>
              </a:srgbClr>
            </a:outerShdw>
          </a:effectLst>
        </p:spPr>
        <p:txBody>
          <a:bodyPr/>
          <a:lstStyle/>
          <a:p>
            <a:endParaRPr lang="zh-CN" altLang="en-US"/>
          </a:p>
        </p:txBody>
      </p:sp>
      <p:sp>
        <p:nvSpPr>
          <p:cNvPr id="18" name="Text 13"/>
          <p:cNvSpPr/>
          <p:nvPr/>
        </p:nvSpPr>
        <p:spPr>
          <a:xfrm>
            <a:off x="616148" y="6940272"/>
            <a:ext cx="13398103" cy="219075"/>
          </a:xfrm>
          <a:prstGeom prst="rect">
            <a:avLst/>
          </a:prstGeom>
          <a:noFill/>
          <a:ln/>
        </p:spPr>
        <p:txBody>
          <a:bodyPr wrap="none" lIns="0" tIns="0" rIns="0" bIns="0" rtlCol="0" anchor="t"/>
          <a:lstStyle/>
          <a:p>
            <a:pPr marL="0" indent="0">
              <a:lnSpc>
                <a:spcPts val="1700"/>
              </a:lnSpc>
              <a:buNone/>
            </a:pPr>
            <a:r>
              <a:rPr lang="en-US" sz="1400" dirty="0">
                <a:solidFill>
                  <a:srgbClr val="EEEFF5"/>
                </a:solidFill>
                <a:latin typeface="Montserrat" pitchFamily="34" charset="0"/>
                <a:ea typeface="Montserrat" pitchFamily="34" charset="-122"/>
                <a:cs typeface="Montserrat" pitchFamily="34" charset="-120"/>
              </a:rPr>
              <a:t>Expanding this, we get</a:t>
            </a:r>
            <a:r>
              <a:rPr lang="en-US" sz="1050" dirty="0">
                <a:solidFill>
                  <a:srgbClr val="EEEFF5"/>
                </a:solidFill>
                <a:latin typeface="Montserrat" pitchFamily="34" charset="0"/>
                <a:ea typeface="Montserrat" pitchFamily="34" charset="-122"/>
                <a:cs typeface="Montserrat" pitchFamily="34" charset="-120"/>
              </a:rPr>
              <a:t>: </a:t>
            </a:r>
            <a:endParaRPr lang="en-US" sz="1050" dirty="0"/>
          </a:p>
        </p:txBody>
      </p:sp>
      <p:sp>
        <p:nvSpPr>
          <p:cNvPr id="19" name="Text 14"/>
          <p:cNvSpPr/>
          <p:nvPr/>
        </p:nvSpPr>
        <p:spPr>
          <a:xfrm>
            <a:off x="616148" y="7332583"/>
            <a:ext cx="13398103" cy="383500"/>
          </a:xfrm>
          <a:prstGeom prst="rect">
            <a:avLst/>
          </a:prstGeom>
          <a:noFill/>
          <a:ln/>
        </p:spPr>
        <p:txBody>
          <a:bodyPr wrap="square" lIns="0" tIns="0" rIns="0" bIns="0" rtlCol="0" anchor="t"/>
          <a:lstStyle/>
          <a:p>
            <a:pPr marL="0" indent="0">
              <a:lnSpc>
                <a:spcPts val="1900"/>
              </a:lnSpc>
              <a:buNone/>
            </a:pPr>
            <a:endParaRPr lang="en-US" sz="1200" dirty="0"/>
          </a:p>
        </p:txBody>
      </p:sp>
      <p:pic>
        <p:nvPicPr>
          <p:cNvPr id="20" name="Image 3" descr="preencoded.png"/>
          <p:cNvPicPr>
            <a:picLocks noChangeAspect="1"/>
          </p:cNvPicPr>
          <p:nvPr/>
        </p:nvPicPr>
        <p:blipFill>
          <a:blip r:embed="rId6"/>
          <a:stretch>
            <a:fillRect/>
          </a:stretch>
        </p:blipFill>
        <p:spPr>
          <a:xfrm>
            <a:off x="616148" y="7332583"/>
            <a:ext cx="13398103" cy="383500"/>
          </a:xfrm>
          <a:prstGeom prst="rect">
            <a:avLst/>
          </a:prstGeom>
        </p:spPr>
      </p:pic>
      <p:pic>
        <p:nvPicPr>
          <p:cNvPr id="21" name="图片 20">
            <a:extLst>
              <a:ext uri="{FF2B5EF4-FFF2-40B4-BE49-F238E27FC236}">
                <a16:creationId xmlns:a16="http://schemas.microsoft.com/office/drawing/2014/main" id="{4D5B82F4-16BC-1F5D-FE46-A703F0B618DD}"/>
              </a:ext>
            </a:extLst>
          </p:cNvPr>
          <p:cNvPicPr>
            <a:picLocks noChangeAspect="1"/>
          </p:cNvPicPr>
          <p:nvPr/>
        </p:nvPicPr>
        <p:blipFill>
          <a:blip r:embed="rId7"/>
          <a:stretch>
            <a:fillRect/>
          </a:stretch>
        </p:blipFill>
        <p:spPr>
          <a:xfrm>
            <a:off x="12044275" y="7589117"/>
            <a:ext cx="2586125" cy="6404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5315" y="623411"/>
            <a:ext cx="9882783" cy="578287"/>
          </a:xfrm>
          <a:prstGeom prst="rect">
            <a:avLst/>
          </a:prstGeom>
          <a:noFill/>
          <a:ln/>
        </p:spPr>
        <p:txBody>
          <a:bodyPr wrap="none" lIns="0" tIns="0" rIns="0" bIns="0" rtlCol="0" anchor="t"/>
          <a:lstStyle/>
          <a:p>
            <a:pPr marL="0" indent="0">
              <a:lnSpc>
                <a:spcPts val="4550"/>
              </a:lnSpc>
              <a:buNone/>
            </a:pPr>
            <a:r>
              <a:rPr lang="en-US" sz="3600" b="1" dirty="0">
                <a:solidFill>
                  <a:srgbClr val="9998FF"/>
                </a:solidFill>
                <a:latin typeface="Barlow Bold" pitchFamily="34" charset="0"/>
                <a:ea typeface="Barlow Bold" pitchFamily="34" charset="-122"/>
                <a:cs typeface="Barlow Bold" pitchFamily="34" charset="-120"/>
              </a:rPr>
              <a:t>ResNet Architecture Explained - Basic Concepts</a:t>
            </a:r>
            <a:endParaRPr lang="en-US" sz="3600" dirty="0"/>
          </a:p>
        </p:txBody>
      </p:sp>
      <p:pic>
        <p:nvPicPr>
          <p:cNvPr id="3" name="Image 0" descr="preencoded.png"/>
          <p:cNvPicPr>
            <a:picLocks noChangeAspect="1"/>
          </p:cNvPicPr>
          <p:nvPr/>
        </p:nvPicPr>
        <p:blipFill>
          <a:blip r:embed="rId3"/>
          <a:stretch>
            <a:fillRect/>
          </a:stretch>
        </p:blipFill>
        <p:spPr>
          <a:xfrm>
            <a:off x="2790051" y="1381821"/>
            <a:ext cx="5300782" cy="2815845"/>
          </a:xfrm>
          <a:prstGeom prst="rect">
            <a:avLst/>
          </a:prstGeom>
        </p:spPr>
      </p:pic>
      <p:pic>
        <p:nvPicPr>
          <p:cNvPr id="4" name="Image 1" descr="preencoded.png"/>
          <p:cNvPicPr>
            <a:picLocks noChangeAspect="1"/>
          </p:cNvPicPr>
          <p:nvPr/>
        </p:nvPicPr>
        <p:blipFill>
          <a:blip r:embed="rId4"/>
          <a:stretch>
            <a:fillRect/>
          </a:stretch>
        </p:blipFill>
        <p:spPr>
          <a:xfrm>
            <a:off x="10422309" y="-1"/>
            <a:ext cx="4208092" cy="4197667"/>
          </a:xfrm>
          <a:prstGeom prst="rect">
            <a:avLst/>
          </a:prstGeom>
        </p:spPr>
      </p:pic>
      <p:sp>
        <p:nvSpPr>
          <p:cNvPr id="5" name="Shape 1"/>
          <p:cNvSpPr/>
          <p:nvPr/>
        </p:nvSpPr>
        <p:spPr>
          <a:xfrm>
            <a:off x="615315" y="4530209"/>
            <a:ext cx="4349472" cy="3075861"/>
          </a:xfrm>
          <a:prstGeom prst="roundRect">
            <a:avLst>
              <a:gd name="adj" fmla="val 5145"/>
            </a:avLst>
          </a:prstGeom>
          <a:solidFill>
            <a:srgbClr val="282C32"/>
          </a:solidFill>
          <a:ln/>
          <a:effectLst>
            <a:outerShdw blurRad="43180" dist="21590" dir="13500000" algn="bl" rotWithShape="0">
              <a:srgbClr val="FFFFFF">
                <a:alpha val="10000"/>
              </a:srgbClr>
            </a:outerShdw>
          </a:effectLst>
        </p:spPr>
      </p:sp>
      <p:sp>
        <p:nvSpPr>
          <p:cNvPr id="6" name="Text 2"/>
          <p:cNvSpPr/>
          <p:nvPr/>
        </p:nvSpPr>
        <p:spPr>
          <a:xfrm>
            <a:off x="791051" y="4705945"/>
            <a:ext cx="2313384" cy="289084"/>
          </a:xfrm>
          <a:prstGeom prst="rect">
            <a:avLst/>
          </a:prstGeom>
          <a:noFill/>
          <a:ln/>
        </p:spPr>
        <p:txBody>
          <a:bodyPr wrap="none" lIns="0" tIns="0" rIns="0" bIns="0" rtlCol="0" anchor="t"/>
          <a:lstStyle/>
          <a:p>
            <a:pPr marL="0" indent="0">
              <a:lnSpc>
                <a:spcPts val="2250"/>
              </a:lnSpc>
              <a:buNone/>
            </a:pPr>
            <a:r>
              <a:rPr lang="en-US" sz="1800" b="1" dirty="0">
                <a:solidFill>
                  <a:srgbClr val="EEEFF5"/>
                </a:solidFill>
                <a:latin typeface="Barlow Bold" pitchFamily="34" charset="0"/>
                <a:ea typeface="Barlow Bold" pitchFamily="34" charset="-122"/>
                <a:cs typeface="Barlow Bold" pitchFamily="34" charset="-120"/>
              </a:rPr>
              <a:t>Basic Formula</a:t>
            </a:r>
            <a:endParaRPr lang="en-US" sz="1800" dirty="0"/>
          </a:p>
        </p:txBody>
      </p:sp>
      <p:sp>
        <p:nvSpPr>
          <p:cNvPr id="7" name="Text 3"/>
          <p:cNvSpPr/>
          <p:nvPr/>
        </p:nvSpPr>
        <p:spPr>
          <a:xfrm>
            <a:off x="791051" y="5217438"/>
            <a:ext cx="3998000" cy="302419"/>
          </a:xfrm>
          <a:prstGeom prst="rect">
            <a:avLst/>
          </a:prstGeom>
          <a:noFill/>
          <a:ln/>
        </p:spPr>
        <p:txBody>
          <a:bodyPr wrap="none" lIns="0" tIns="0" rIns="0" bIns="0" rtlCol="0" anchor="t"/>
          <a:lstStyle/>
          <a:p>
            <a:pPr marL="0" indent="0">
              <a:lnSpc>
                <a:spcPts val="2450"/>
              </a:lnSpc>
              <a:buNone/>
            </a:pPr>
            <a:endParaRPr lang="en-US" sz="1550" dirty="0"/>
          </a:p>
        </p:txBody>
      </p:sp>
      <p:pic>
        <p:nvPicPr>
          <p:cNvPr id="8" name="Image 2" descr="preencoded.png"/>
          <p:cNvPicPr>
            <a:picLocks noChangeAspect="1"/>
          </p:cNvPicPr>
          <p:nvPr/>
        </p:nvPicPr>
        <p:blipFill>
          <a:blip r:embed="rId5"/>
          <a:stretch>
            <a:fillRect/>
          </a:stretch>
        </p:blipFill>
        <p:spPr>
          <a:xfrm>
            <a:off x="791051" y="5217438"/>
            <a:ext cx="3998000" cy="302419"/>
          </a:xfrm>
          <a:prstGeom prst="rect">
            <a:avLst/>
          </a:prstGeom>
        </p:spPr>
      </p:pic>
      <p:sp>
        <p:nvSpPr>
          <p:cNvPr id="9" name="Text 4"/>
          <p:cNvSpPr/>
          <p:nvPr/>
        </p:nvSpPr>
        <p:spPr>
          <a:xfrm>
            <a:off x="791051" y="5742265"/>
            <a:ext cx="3998000" cy="1688068"/>
          </a:xfrm>
          <a:prstGeom prst="rect">
            <a:avLst/>
          </a:prstGeom>
          <a:noFill/>
          <a:ln/>
        </p:spPr>
        <p:txBody>
          <a:bodyPr wrap="square" lIns="0" tIns="0" rIns="0" bIns="0" rtlCol="0" anchor="t"/>
          <a:lstStyle/>
          <a:p>
            <a:pPr marL="0" indent="0">
              <a:lnSpc>
                <a:spcPts val="2200"/>
              </a:lnSpc>
              <a:buNone/>
            </a:pPr>
            <a:r>
              <a:rPr lang="en-US" sz="1350" dirty="0">
                <a:solidFill>
                  <a:srgbClr val="EEEFF5"/>
                </a:solidFill>
                <a:latin typeface="Montserrat" pitchFamily="34" charset="0"/>
                <a:ea typeface="Montserrat" pitchFamily="34" charset="-122"/>
                <a:cs typeface="Montserrat" pitchFamily="34" charset="-120"/>
              </a:rPr>
              <a:t>Explanation: In this formula, yl is the output, F(xl, Wl) is the output of the stacked layers, and xl is the input. By adding the input xl directly to the output of the stacked layers F(xl, Wl), ResNet creates a shortcut that helps preserve the gradient information.</a:t>
            </a:r>
            <a:endParaRPr lang="en-US" sz="1350" dirty="0"/>
          </a:p>
        </p:txBody>
      </p:sp>
      <p:sp>
        <p:nvSpPr>
          <p:cNvPr id="10" name="Shape 5"/>
          <p:cNvSpPr/>
          <p:nvPr/>
        </p:nvSpPr>
        <p:spPr>
          <a:xfrm>
            <a:off x="5140523" y="4530209"/>
            <a:ext cx="4349472" cy="3075861"/>
          </a:xfrm>
          <a:prstGeom prst="roundRect">
            <a:avLst>
              <a:gd name="adj" fmla="val 5145"/>
            </a:avLst>
          </a:prstGeom>
          <a:solidFill>
            <a:srgbClr val="282C32"/>
          </a:solidFill>
          <a:ln/>
          <a:effectLst>
            <a:outerShdw blurRad="43180" dist="21590" dir="13500000" algn="bl" rotWithShape="0">
              <a:srgbClr val="FFFFFF">
                <a:alpha val="10000"/>
              </a:srgbClr>
            </a:outerShdw>
          </a:effectLst>
        </p:spPr>
      </p:sp>
      <p:sp>
        <p:nvSpPr>
          <p:cNvPr id="11" name="Text 6"/>
          <p:cNvSpPr/>
          <p:nvPr/>
        </p:nvSpPr>
        <p:spPr>
          <a:xfrm>
            <a:off x="5316260" y="4705945"/>
            <a:ext cx="2313384" cy="289084"/>
          </a:xfrm>
          <a:prstGeom prst="rect">
            <a:avLst/>
          </a:prstGeom>
          <a:noFill/>
          <a:ln/>
        </p:spPr>
        <p:txBody>
          <a:bodyPr wrap="none" lIns="0" tIns="0" rIns="0" bIns="0" rtlCol="0" anchor="t"/>
          <a:lstStyle/>
          <a:p>
            <a:pPr marL="0" indent="0">
              <a:lnSpc>
                <a:spcPts val="2250"/>
              </a:lnSpc>
              <a:buNone/>
            </a:pPr>
            <a:r>
              <a:rPr lang="en-US" sz="1800" b="1" dirty="0">
                <a:solidFill>
                  <a:srgbClr val="EEEFF5"/>
                </a:solidFill>
                <a:latin typeface="Barlow Bold" pitchFamily="34" charset="0"/>
                <a:ea typeface="Barlow Bold" pitchFamily="34" charset="-122"/>
                <a:cs typeface="Barlow Bold" pitchFamily="34" charset="-120"/>
              </a:rPr>
              <a:t>Identity Mapping</a:t>
            </a:r>
            <a:endParaRPr lang="en-US" sz="1800" dirty="0"/>
          </a:p>
        </p:txBody>
      </p:sp>
      <p:sp>
        <p:nvSpPr>
          <p:cNvPr id="12" name="Text 7"/>
          <p:cNvSpPr/>
          <p:nvPr/>
        </p:nvSpPr>
        <p:spPr>
          <a:xfrm>
            <a:off x="5316260" y="5217438"/>
            <a:ext cx="3998000" cy="302419"/>
          </a:xfrm>
          <a:prstGeom prst="rect">
            <a:avLst/>
          </a:prstGeom>
          <a:noFill/>
          <a:ln/>
        </p:spPr>
        <p:txBody>
          <a:bodyPr wrap="none" lIns="0" tIns="0" rIns="0" bIns="0" rtlCol="0" anchor="t"/>
          <a:lstStyle/>
          <a:p>
            <a:pPr marL="0" indent="0">
              <a:lnSpc>
                <a:spcPts val="2450"/>
              </a:lnSpc>
              <a:buNone/>
            </a:pPr>
            <a:endParaRPr lang="en-US" sz="1550" dirty="0"/>
          </a:p>
        </p:txBody>
      </p:sp>
      <p:pic>
        <p:nvPicPr>
          <p:cNvPr id="13" name="Image 3" descr="preencoded.png"/>
          <p:cNvPicPr>
            <a:picLocks noChangeAspect="1"/>
          </p:cNvPicPr>
          <p:nvPr/>
        </p:nvPicPr>
        <p:blipFill>
          <a:blip r:embed="rId6"/>
          <a:stretch>
            <a:fillRect/>
          </a:stretch>
        </p:blipFill>
        <p:spPr>
          <a:xfrm>
            <a:off x="5316260" y="5217438"/>
            <a:ext cx="3998000" cy="302419"/>
          </a:xfrm>
          <a:prstGeom prst="rect">
            <a:avLst/>
          </a:prstGeom>
        </p:spPr>
      </p:pic>
      <p:sp>
        <p:nvSpPr>
          <p:cNvPr id="14" name="Text 8"/>
          <p:cNvSpPr/>
          <p:nvPr/>
        </p:nvSpPr>
        <p:spPr>
          <a:xfrm>
            <a:off x="5316260" y="5742265"/>
            <a:ext cx="3998000" cy="844034"/>
          </a:xfrm>
          <a:prstGeom prst="rect">
            <a:avLst/>
          </a:prstGeom>
          <a:noFill/>
          <a:ln/>
        </p:spPr>
        <p:txBody>
          <a:bodyPr wrap="square" lIns="0" tIns="0" rIns="0" bIns="0" rtlCol="0" anchor="t"/>
          <a:lstStyle/>
          <a:p>
            <a:pPr marL="0" indent="0">
              <a:lnSpc>
                <a:spcPts val="2200"/>
              </a:lnSpc>
              <a:buNone/>
            </a:pPr>
            <a:r>
              <a:rPr lang="en-US" sz="1350" dirty="0">
                <a:solidFill>
                  <a:srgbClr val="EEEFF5"/>
                </a:solidFill>
                <a:latin typeface="Montserrat" pitchFamily="34" charset="0"/>
                <a:ea typeface="Montserrat" pitchFamily="34" charset="-122"/>
                <a:cs typeface="Montserrat" pitchFamily="34" charset="-120"/>
              </a:rPr>
              <a:t>Explanation: The identity mapping ensures that the input xl is directly added to the output of the residual function F(xl, Wl).</a:t>
            </a:r>
            <a:endParaRPr lang="en-US" sz="1350" dirty="0"/>
          </a:p>
        </p:txBody>
      </p:sp>
      <p:sp>
        <p:nvSpPr>
          <p:cNvPr id="15" name="Shape 9"/>
          <p:cNvSpPr/>
          <p:nvPr/>
        </p:nvSpPr>
        <p:spPr>
          <a:xfrm>
            <a:off x="9665732" y="4530209"/>
            <a:ext cx="4349472" cy="3075861"/>
          </a:xfrm>
          <a:prstGeom prst="roundRect">
            <a:avLst>
              <a:gd name="adj" fmla="val 5145"/>
            </a:avLst>
          </a:prstGeom>
          <a:solidFill>
            <a:srgbClr val="282C32"/>
          </a:solidFill>
          <a:ln/>
          <a:effectLst>
            <a:outerShdw blurRad="43180" dist="21590" dir="13500000" algn="bl" rotWithShape="0">
              <a:srgbClr val="FFFFFF">
                <a:alpha val="10000"/>
              </a:srgbClr>
            </a:outerShdw>
          </a:effectLst>
        </p:spPr>
      </p:sp>
      <p:sp>
        <p:nvSpPr>
          <p:cNvPr id="16" name="Text 10"/>
          <p:cNvSpPr/>
          <p:nvPr/>
        </p:nvSpPr>
        <p:spPr>
          <a:xfrm>
            <a:off x="9841468" y="4705945"/>
            <a:ext cx="2313384" cy="289084"/>
          </a:xfrm>
          <a:prstGeom prst="rect">
            <a:avLst/>
          </a:prstGeom>
          <a:noFill/>
          <a:ln/>
        </p:spPr>
        <p:txBody>
          <a:bodyPr wrap="none" lIns="0" tIns="0" rIns="0" bIns="0" rtlCol="0" anchor="t"/>
          <a:lstStyle/>
          <a:p>
            <a:pPr marL="0" indent="0">
              <a:lnSpc>
                <a:spcPts val="2250"/>
              </a:lnSpc>
              <a:buNone/>
            </a:pPr>
            <a:r>
              <a:rPr lang="en-US" sz="1800" b="1" dirty="0">
                <a:solidFill>
                  <a:srgbClr val="EEEFF5"/>
                </a:solidFill>
                <a:latin typeface="Barlow Bold" pitchFamily="34" charset="0"/>
                <a:ea typeface="Barlow Bold" pitchFamily="34" charset="-122"/>
                <a:cs typeface="Barlow Bold" pitchFamily="34" charset="-120"/>
              </a:rPr>
              <a:t>Activation Function</a:t>
            </a:r>
            <a:endParaRPr lang="en-US" sz="1800" dirty="0"/>
          </a:p>
        </p:txBody>
      </p:sp>
      <p:sp>
        <p:nvSpPr>
          <p:cNvPr id="17" name="Text 11"/>
          <p:cNvSpPr/>
          <p:nvPr/>
        </p:nvSpPr>
        <p:spPr>
          <a:xfrm>
            <a:off x="9841468" y="5217438"/>
            <a:ext cx="3998000" cy="302419"/>
          </a:xfrm>
          <a:prstGeom prst="rect">
            <a:avLst/>
          </a:prstGeom>
          <a:noFill/>
          <a:ln/>
        </p:spPr>
        <p:txBody>
          <a:bodyPr wrap="none" lIns="0" tIns="0" rIns="0" bIns="0" rtlCol="0" anchor="t"/>
          <a:lstStyle/>
          <a:p>
            <a:pPr marL="0" indent="0">
              <a:lnSpc>
                <a:spcPts val="2450"/>
              </a:lnSpc>
              <a:buNone/>
            </a:pPr>
            <a:endParaRPr lang="en-US" sz="1550" dirty="0"/>
          </a:p>
        </p:txBody>
      </p:sp>
      <p:pic>
        <p:nvPicPr>
          <p:cNvPr id="18" name="Image 4" descr="preencoded.png"/>
          <p:cNvPicPr>
            <a:picLocks noChangeAspect="1"/>
          </p:cNvPicPr>
          <p:nvPr/>
        </p:nvPicPr>
        <p:blipFill>
          <a:blip r:embed="rId7"/>
          <a:stretch>
            <a:fillRect/>
          </a:stretch>
        </p:blipFill>
        <p:spPr>
          <a:xfrm>
            <a:off x="9841468" y="5217438"/>
            <a:ext cx="3998000" cy="302419"/>
          </a:xfrm>
          <a:prstGeom prst="rect">
            <a:avLst/>
          </a:prstGeom>
        </p:spPr>
      </p:pic>
      <p:sp>
        <p:nvSpPr>
          <p:cNvPr id="19" name="Text 12"/>
          <p:cNvSpPr/>
          <p:nvPr/>
        </p:nvSpPr>
        <p:spPr>
          <a:xfrm>
            <a:off x="9841468" y="5742265"/>
            <a:ext cx="3998000" cy="844034"/>
          </a:xfrm>
          <a:prstGeom prst="rect">
            <a:avLst/>
          </a:prstGeom>
          <a:noFill/>
          <a:ln/>
        </p:spPr>
        <p:txBody>
          <a:bodyPr wrap="square" lIns="0" tIns="0" rIns="0" bIns="0" rtlCol="0" anchor="t"/>
          <a:lstStyle/>
          <a:p>
            <a:pPr marL="0" indent="0">
              <a:lnSpc>
                <a:spcPts val="2200"/>
              </a:lnSpc>
              <a:buNone/>
            </a:pPr>
            <a:r>
              <a:rPr lang="en-US" sz="1350" dirty="0">
                <a:solidFill>
                  <a:srgbClr val="EEEFF5"/>
                </a:solidFill>
                <a:latin typeface="Montserrat" pitchFamily="34" charset="0"/>
                <a:ea typeface="Montserrat" pitchFamily="34" charset="-122"/>
                <a:cs typeface="Montserrat" pitchFamily="34" charset="-120"/>
              </a:rPr>
              <a:t>Explanation: The activation function f (typically ReLU) is applied after the addition to introduce non-linearity.</a:t>
            </a:r>
            <a:endParaRPr lang="en-US" sz="1350" dirty="0"/>
          </a:p>
        </p:txBody>
      </p:sp>
      <p:pic>
        <p:nvPicPr>
          <p:cNvPr id="20" name="图片 19">
            <a:extLst>
              <a:ext uri="{FF2B5EF4-FFF2-40B4-BE49-F238E27FC236}">
                <a16:creationId xmlns:a16="http://schemas.microsoft.com/office/drawing/2014/main" id="{E22F6840-D15A-DEF4-D3E5-7A82BB254EB7}"/>
              </a:ext>
            </a:extLst>
          </p:cNvPr>
          <p:cNvPicPr>
            <a:picLocks noChangeAspect="1"/>
          </p:cNvPicPr>
          <p:nvPr/>
        </p:nvPicPr>
        <p:blipFill>
          <a:blip r:embed="rId8"/>
          <a:stretch>
            <a:fillRect/>
          </a:stretch>
        </p:blipFill>
        <p:spPr>
          <a:xfrm>
            <a:off x="12044275" y="7589117"/>
            <a:ext cx="2586125" cy="6404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2230"/>
          </a:xfrm>
          <a:prstGeom prst="rect">
            <a:avLst/>
          </a:prstGeom>
        </p:spPr>
      </p:pic>
      <p:pic>
        <p:nvPicPr>
          <p:cNvPr id="3" name="Image 1" descr="preencoded.png"/>
          <p:cNvPicPr>
            <a:picLocks noChangeAspect="1"/>
          </p:cNvPicPr>
          <p:nvPr/>
        </p:nvPicPr>
        <p:blipFill>
          <a:blip r:embed="rId4"/>
          <a:stretch>
            <a:fillRect/>
          </a:stretch>
        </p:blipFill>
        <p:spPr>
          <a:xfrm>
            <a:off x="4871561" y="260152"/>
            <a:ext cx="4887158" cy="2081927"/>
          </a:xfrm>
          <a:prstGeom prst="rect">
            <a:avLst/>
          </a:prstGeom>
        </p:spPr>
      </p:pic>
      <p:sp>
        <p:nvSpPr>
          <p:cNvPr id="4" name="Text 0"/>
          <p:cNvSpPr/>
          <p:nvPr/>
        </p:nvSpPr>
        <p:spPr>
          <a:xfrm>
            <a:off x="728543" y="3175873"/>
            <a:ext cx="11067217" cy="684728"/>
          </a:xfrm>
          <a:prstGeom prst="rect">
            <a:avLst/>
          </a:prstGeom>
          <a:noFill/>
          <a:ln/>
        </p:spPr>
        <p:txBody>
          <a:bodyPr wrap="none" lIns="0" tIns="0" rIns="0" bIns="0" rtlCol="0" anchor="t"/>
          <a:lstStyle/>
          <a:p>
            <a:pPr marL="0" indent="0">
              <a:lnSpc>
                <a:spcPts val="5350"/>
              </a:lnSpc>
              <a:buNone/>
            </a:pPr>
            <a:r>
              <a:rPr lang="en-US" sz="4300" b="1" dirty="0">
                <a:solidFill>
                  <a:srgbClr val="9998FF"/>
                </a:solidFill>
                <a:latin typeface="Barlow Bold" pitchFamily="34" charset="0"/>
                <a:ea typeface="Barlow Bold" pitchFamily="34" charset="-122"/>
                <a:cs typeface="Barlow Bold" pitchFamily="34" charset="-120"/>
              </a:rPr>
              <a:t>Forward and Backward Propagation in ResNet</a:t>
            </a:r>
            <a:endParaRPr lang="en-US" sz="4300" dirty="0"/>
          </a:p>
        </p:txBody>
      </p:sp>
      <p:sp>
        <p:nvSpPr>
          <p:cNvPr id="5" name="Text 1"/>
          <p:cNvSpPr/>
          <p:nvPr/>
        </p:nvSpPr>
        <p:spPr>
          <a:xfrm>
            <a:off x="728543" y="4380905"/>
            <a:ext cx="2739152" cy="342424"/>
          </a:xfrm>
          <a:prstGeom prst="rect">
            <a:avLst/>
          </a:prstGeom>
          <a:noFill/>
          <a:ln/>
        </p:spPr>
        <p:txBody>
          <a:bodyPr wrap="none" lIns="0" tIns="0" rIns="0" bIns="0" rtlCol="0" anchor="t"/>
          <a:lstStyle/>
          <a:p>
            <a:pPr marL="0" indent="0">
              <a:lnSpc>
                <a:spcPts val="2650"/>
              </a:lnSpc>
              <a:buNone/>
            </a:pPr>
            <a:r>
              <a:rPr lang="en-US" sz="2150" b="1" dirty="0">
                <a:solidFill>
                  <a:srgbClr val="9998FF"/>
                </a:solidFill>
                <a:latin typeface="Barlow Bold" pitchFamily="34" charset="0"/>
                <a:ea typeface="Barlow Bold" pitchFamily="34" charset="-122"/>
                <a:cs typeface="Barlow Bold" pitchFamily="34" charset="-120"/>
              </a:rPr>
              <a:t>Forward Propagation</a:t>
            </a:r>
            <a:endParaRPr lang="en-US" sz="2150" dirty="0"/>
          </a:p>
        </p:txBody>
      </p:sp>
      <p:sp>
        <p:nvSpPr>
          <p:cNvPr id="6" name="Text 2"/>
          <p:cNvSpPr/>
          <p:nvPr/>
        </p:nvSpPr>
        <p:spPr>
          <a:xfrm>
            <a:off x="728543" y="4986695"/>
            <a:ext cx="6332696" cy="887016"/>
          </a:xfrm>
          <a:prstGeom prst="rect">
            <a:avLst/>
          </a:prstGeom>
          <a:noFill/>
          <a:ln/>
        </p:spPr>
        <p:txBody>
          <a:bodyPr wrap="square" lIns="0" tIns="0" rIns="0" bIns="0" rtlCol="0" anchor="t"/>
          <a:lstStyle/>
          <a:p>
            <a:pPr marL="0" indent="0">
              <a:lnSpc>
                <a:spcPts val="2950"/>
              </a:lnSpc>
              <a:buNone/>
            </a:pPr>
            <a:endParaRPr lang="en-US" sz="1800" dirty="0"/>
          </a:p>
        </p:txBody>
      </p:sp>
      <p:pic>
        <p:nvPicPr>
          <p:cNvPr id="7" name="Image 2" descr="preencoded.png"/>
          <p:cNvPicPr>
            <a:picLocks noChangeAspect="1"/>
          </p:cNvPicPr>
          <p:nvPr/>
        </p:nvPicPr>
        <p:blipFill>
          <a:blip r:embed="rId5"/>
          <a:stretch>
            <a:fillRect/>
          </a:stretch>
        </p:blipFill>
        <p:spPr>
          <a:xfrm>
            <a:off x="728543" y="4986695"/>
            <a:ext cx="6332696" cy="887016"/>
          </a:xfrm>
          <a:prstGeom prst="rect">
            <a:avLst/>
          </a:prstGeom>
        </p:spPr>
      </p:pic>
      <p:sp>
        <p:nvSpPr>
          <p:cNvPr id="8" name="Text 3"/>
          <p:cNvSpPr/>
          <p:nvPr/>
        </p:nvSpPr>
        <p:spPr>
          <a:xfrm>
            <a:off x="728543" y="6137077"/>
            <a:ext cx="6332696" cy="1331595"/>
          </a:xfrm>
          <a:prstGeom prst="rect">
            <a:avLst/>
          </a:prstGeom>
          <a:noFill/>
          <a:ln/>
        </p:spPr>
        <p:txBody>
          <a:bodyPr wrap="square" lIns="0" tIns="0" rIns="0" bIns="0" rtlCol="0" anchor="t"/>
          <a:lstStyle/>
          <a:p>
            <a:pPr marL="0" indent="0">
              <a:lnSpc>
                <a:spcPts val="2600"/>
              </a:lnSpc>
              <a:buNone/>
            </a:pPr>
            <a:r>
              <a:rPr lang="en-US" sz="1600" dirty="0">
                <a:solidFill>
                  <a:srgbClr val="EEEFF5"/>
                </a:solidFill>
                <a:latin typeface="Montserrat" pitchFamily="34" charset="0"/>
                <a:ea typeface="Montserrat" pitchFamily="34" charset="-122"/>
                <a:cs typeface="Montserrat" pitchFamily="34" charset="-120"/>
              </a:rPr>
              <a:t>Explanation: The feature xL of any deeper unit L can be represented as the sum of the input feature xl of any shallower unit l and the outputs of all intermediate residual functions.</a:t>
            </a:r>
            <a:endParaRPr lang="en-US" sz="1600" dirty="0"/>
          </a:p>
        </p:txBody>
      </p:sp>
      <p:sp>
        <p:nvSpPr>
          <p:cNvPr id="9" name="Text 4"/>
          <p:cNvSpPr/>
          <p:nvPr/>
        </p:nvSpPr>
        <p:spPr>
          <a:xfrm>
            <a:off x="7576780" y="4380905"/>
            <a:ext cx="2756892" cy="342424"/>
          </a:xfrm>
          <a:prstGeom prst="rect">
            <a:avLst/>
          </a:prstGeom>
          <a:noFill/>
          <a:ln/>
        </p:spPr>
        <p:txBody>
          <a:bodyPr wrap="none" lIns="0" tIns="0" rIns="0" bIns="0" rtlCol="0" anchor="t"/>
          <a:lstStyle/>
          <a:p>
            <a:pPr marL="0" indent="0">
              <a:lnSpc>
                <a:spcPts val="2650"/>
              </a:lnSpc>
              <a:buNone/>
            </a:pPr>
            <a:r>
              <a:rPr lang="en-US" sz="2150" b="1" dirty="0">
                <a:solidFill>
                  <a:srgbClr val="9998FF"/>
                </a:solidFill>
                <a:latin typeface="Barlow Bold" pitchFamily="34" charset="0"/>
                <a:ea typeface="Barlow Bold" pitchFamily="34" charset="-122"/>
                <a:cs typeface="Barlow Bold" pitchFamily="34" charset="-120"/>
              </a:rPr>
              <a:t>Backward Propagation</a:t>
            </a:r>
            <a:endParaRPr lang="en-US" sz="2150" dirty="0"/>
          </a:p>
        </p:txBody>
      </p:sp>
      <p:sp>
        <p:nvSpPr>
          <p:cNvPr id="10" name="Text 5"/>
          <p:cNvSpPr/>
          <p:nvPr/>
        </p:nvSpPr>
        <p:spPr>
          <a:xfrm>
            <a:off x="7576780" y="4986695"/>
            <a:ext cx="6332696" cy="887016"/>
          </a:xfrm>
          <a:prstGeom prst="rect">
            <a:avLst/>
          </a:prstGeom>
          <a:noFill/>
          <a:ln/>
        </p:spPr>
        <p:txBody>
          <a:bodyPr wrap="square" lIns="0" tIns="0" rIns="0" bIns="0" rtlCol="0" anchor="t"/>
          <a:lstStyle/>
          <a:p>
            <a:pPr marL="0" indent="0">
              <a:lnSpc>
                <a:spcPts val="2950"/>
              </a:lnSpc>
              <a:buNone/>
            </a:pPr>
            <a:endParaRPr lang="en-US" sz="1800" dirty="0"/>
          </a:p>
        </p:txBody>
      </p:sp>
      <p:pic>
        <p:nvPicPr>
          <p:cNvPr id="11" name="Image 3" descr="preencoded.png"/>
          <p:cNvPicPr>
            <a:picLocks noChangeAspect="1"/>
          </p:cNvPicPr>
          <p:nvPr/>
        </p:nvPicPr>
        <p:blipFill>
          <a:blip r:embed="rId6"/>
          <a:stretch>
            <a:fillRect/>
          </a:stretch>
        </p:blipFill>
        <p:spPr>
          <a:xfrm>
            <a:off x="7576780" y="4986695"/>
            <a:ext cx="6332696" cy="887016"/>
          </a:xfrm>
          <a:prstGeom prst="rect">
            <a:avLst/>
          </a:prstGeom>
        </p:spPr>
      </p:pic>
      <p:sp>
        <p:nvSpPr>
          <p:cNvPr id="12" name="Text 6"/>
          <p:cNvSpPr/>
          <p:nvPr/>
        </p:nvSpPr>
        <p:spPr>
          <a:xfrm>
            <a:off x="7576780" y="6137077"/>
            <a:ext cx="6332696" cy="1331595"/>
          </a:xfrm>
          <a:prstGeom prst="rect">
            <a:avLst/>
          </a:prstGeom>
          <a:noFill/>
          <a:ln/>
        </p:spPr>
        <p:txBody>
          <a:bodyPr wrap="square" lIns="0" tIns="0" rIns="0" bIns="0" rtlCol="0" anchor="t"/>
          <a:lstStyle/>
          <a:p>
            <a:pPr marL="0" indent="0">
              <a:lnSpc>
                <a:spcPts val="2600"/>
              </a:lnSpc>
              <a:buNone/>
            </a:pPr>
            <a:r>
              <a:rPr lang="en-US" sz="1600" dirty="0">
                <a:solidFill>
                  <a:srgbClr val="EEEFF5"/>
                </a:solidFill>
                <a:latin typeface="Montserrat" pitchFamily="34" charset="0"/>
                <a:ea typeface="Montserrat" pitchFamily="34" charset="-122"/>
                <a:cs typeface="Montserrat" pitchFamily="34" charset="-120"/>
              </a:rPr>
              <a:t> Explanation: The gradient ∂E/∂xl can be decomposed into two terms: a direct term that propagates information without concerning any weight layers, and another term that propagates through the weight layers.</a:t>
            </a:r>
            <a:endParaRPr lang="en-US" sz="1600" dirty="0"/>
          </a:p>
        </p:txBody>
      </p:sp>
      <p:pic>
        <p:nvPicPr>
          <p:cNvPr id="13" name="图片 12">
            <a:extLst>
              <a:ext uri="{FF2B5EF4-FFF2-40B4-BE49-F238E27FC236}">
                <a16:creationId xmlns:a16="http://schemas.microsoft.com/office/drawing/2014/main" id="{0CA90D02-6832-103B-C5E9-8793F107813E}"/>
              </a:ext>
            </a:extLst>
          </p:cNvPr>
          <p:cNvPicPr>
            <a:picLocks noChangeAspect="1"/>
          </p:cNvPicPr>
          <p:nvPr/>
        </p:nvPicPr>
        <p:blipFill>
          <a:blip r:embed="rId7"/>
          <a:stretch>
            <a:fillRect/>
          </a:stretch>
        </p:blipFill>
        <p:spPr>
          <a:xfrm>
            <a:off x="12044275" y="7589117"/>
            <a:ext cx="2586125" cy="6404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23968"/>
          </a:xfrm>
          <a:prstGeom prst="rect">
            <a:avLst/>
          </a:prstGeom>
        </p:spPr>
      </p:pic>
      <p:pic>
        <p:nvPicPr>
          <p:cNvPr id="3" name="Image 1" descr="preencoded.png"/>
          <p:cNvPicPr>
            <a:picLocks noChangeAspect="1"/>
          </p:cNvPicPr>
          <p:nvPr/>
        </p:nvPicPr>
        <p:blipFill>
          <a:blip r:embed="rId4"/>
          <a:stretch>
            <a:fillRect/>
          </a:stretch>
        </p:blipFill>
        <p:spPr>
          <a:xfrm>
            <a:off x="6128980" y="222290"/>
            <a:ext cx="2372439" cy="1779389"/>
          </a:xfrm>
          <a:prstGeom prst="rect">
            <a:avLst/>
          </a:prstGeom>
        </p:spPr>
      </p:pic>
      <p:sp>
        <p:nvSpPr>
          <p:cNvPr id="4" name="Text 0"/>
          <p:cNvSpPr/>
          <p:nvPr/>
        </p:nvSpPr>
        <p:spPr>
          <a:xfrm>
            <a:off x="630317" y="2472352"/>
            <a:ext cx="13385006" cy="1170622"/>
          </a:xfrm>
          <a:prstGeom prst="rect">
            <a:avLst/>
          </a:prstGeom>
          <a:noFill/>
          <a:ln/>
        </p:spPr>
        <p:txBody>
          <a:bodyPr wrap="square" lIns="0" tIns="0" rIns="0" bIns="0" rtlCol="0" anchor="t"/>
          <a:lstStyle/>
          <a:p>
            <a:pPr marL="0" indent="0">
              <a:lnSpc>
                <a:spcPts val="4600"/>
              </a:lnSpc>
              <a:buNone/>
            </a:pPr>
            <a:r>
              <a:rPr lang="en-US" sz="3650" b="1" dirty="0">
                <a:solidFill>
                  <a:srgbClr val="9998FF"/>
                </a:solidFill>
                <a:latin typeface="Barlow Bold" pitchFamily="34" charset="0"/>
                <a:ea typeface="Barlow Bold" pitchFamily="34" charset="-122"/>
                <a:cs typeface="Barlow Bold" pitchFamily="34" charset="-120"/>
              </a:rPr>
              <a:t>How well </a:t>
            </a:r>
            <a:r>
              <a:rPr lang="en-US" sz="3650" b="1" dirty="0" err="1">
                <a:solidFill>
                  <a:srgbClr val="9998FF"/>
                </a:solidFill>
                <a:latin typeface="Barlow Bold" pitchFamily="34" charset="0"/>
                <a:ea typeface="Barlow Bold" pitchFamily="34" charset="-122"/>
                <a:cs typeface="Barlow Bold" pitchFamily="34" charset="-120"/>
              </a:rPr>
              <a:t>ResNet</a:t>
            </a:r>
            <a:r>
              <a:rPr lang="en-US" sz="3650" b="1" dirty="0">
                <a:solidFill>
                  <a:srgbClr val="9998FF"/>
                </a:solidFill>
                <a:latin typeface="Barlow Bold" pitchFamily="34" charset="0"/>
                <a:ea typeface="Barlow Bold" pitchFamily="34" charset="-122"/>
                <a:cs typeface="Barlow Bold" pitchFamily="34" charset="-120"/>
              </a:rPr>
              <a:t> Help Skin Disease Diagnosis and improve Performance </a:t>
            </a:r>
            <a:endParaRPr lang="en-US" sz="3650" dirty="0"/>
          </a:p>
        </p:txBody>
      </p:sp>
      <p:sp>
        <p:nvSpPr>
          <p:cNvPr id="5" name="Text 1"/>
          <p:cNvSpPr/>
          <p:nvPr/>
        </p:nvSpPr>
        <p:spPr>
          <a:xfrm>
            <a:off x="630317" y="3871574"/>
            <a:ext cx="13385006" cy="284559"/>
          </a:xfrm>
          <a:prstGeom prst="rect">
            <a:avLst/>
          </a:prstGeom>
          <a:noFill/>
          <a:ln/>
        </p:spPr>
        <p:txBody>
          <a:bodyPr wrap="none" lIns="0" tIns="0" rIns="0" bIns="0" rtlCol="0" anchor="t"/>
          <a:lstStyle/>
          <a:p>
            <a:pPr marL="342900" indent="-342900" algn="l">
              <a:lnSpc>
                <a:spcPts val="2200"/>
              </a:lnSpc>
              <a:buSzPct val="100000"/>
              <a:buChar char="•"/>
            </a:pPr>
            <a:r>
              <a:rPr lang="en-US" sz="1600" b="1" dirty="0">
                <a:solidFill>
                  <a:srgbClr val="EEEFF5"/>
                </a:solidFill>
                <a:latin typeface="Montserrat" pitchFamily="34" charset="0"/>
                <a:ea typeface="Montserrat" pitchFamily="34" charset="-122"/>
                <a:cs typeface="Montserrat" pitchFamily="34" charset="-120"/>
              </a:rPr>
              <a:t>Improved Training Efficiency:</a:t>
            </a:r>
            <a:endParaRPr lang="en-US" sz="1600" dirty="0"/>
          </a:p>
        </p:txBody>
      </p:sp>
      <p:sp>
        <p:nvSpPr>
          <p:cNvPr id="6" name="Text 2"/>
          <p:cNvSpPr/>
          <p:nvPr/>
        </p:nvSpPr>
        <p:spPr>
          <a:xfrm>
            <a:off x="630317" y="4275766"/>
            <a:ext cx="13385006" cy="284559"/>
          </a:xfrm>
          <a:prstGeom prst="rect">
            <a:avLst/>
          </a:prstGeom>
          <a:noFill/>
          <a:ln/>
        </p:spPr>
        <p:txBody>
          <a:bodyPr wrap="none" lIns="0" tIns="0" rIns="0" bIns="0" rtlCol="0" anchor="t"/>
          <a:lstStyle/>
          <a:p>
            <a:pPr marL="685800" lvl="1" indent="-342900" algn="l">
              <a:lnSpc>
                <a:spcPts val="2200"/>
              </a:lnSpc>
              <a:buSzPct val="100000"/>
              <a:buChar char="•"/>
            </a:pPr>
            <a:r>
              <a:rPr lang="en-US" sz="1600" dirty="0">
                <a:solidFill>
                  <a:srgbClr val="EEEFF5"/>
                </a:solidFill>
                <a:latin typeface="Montserrat" pitchFamily="34" charset="0"/>
                <a:ea typeface="Montserrat" pitchFamily="34" charset="-122"/>
                <a:cs typeface="Montserrat" pitchFamily="34" charset="-120"/>
              </a:rPr>
              <a:t>Skip connections help in alleviating the vanishing gradient problem.</a:t>
            </a:r>
            <a:endParaRPr lang="en-US" sz="1600" dirty="0"/>
          </a:p>
        </p:txBody>
      </p:sp>
      <p:sp>
        <p:nvSpPr>
          <p:cNvPr id="7" name="Text 3"/>
          <p:cNvSpPr/>
          <p:nvPr/>
        </p:nvSpPr>
        <p:spPr>
          <a:xfrm>
            <a:off x="630317" y="4677966"/>
            <a:ext cx="13385006" cy="284559"/>
          </a:xfrm>
          <a:prstGeom prst="rect">
            <a:avLst/>
          </a:prstGeom>
          <a:noFill/>
          <a:ln/>
        </p:spPr>
        <p:txBody>
          <a:bodyPr wrap="none" lIns="0" tIns="0" rIns="0" bIns="0" rtlCol="0" anchor="t"/>
          <a:lstStyle/>
          <a:p>
            <a:pPr marL="342900" indent="-342900" algn="l">
              <a:lnSpc>
                <a:spcPts val="2200"/>
              </a:lnSpc>
              <a:buSzPct val="100000"/>
              <a:buChar char="•"/>
            </a:pPr>
            <a:r>
              <a:rPr lang="en-US" sz="1600" b="1" dirty="0">
                <a:solidFill>
                  <a:srgbClr val="EEEFF5"/>
                </a:solidFill>
                <a:latin typeface="Montserrat" pitchFamily="34" charset="0"/>
                <a:ea typeface="Montserrat" pitchFamily="34" charset="-122"/>
                <a:cs typeface="Montserrat" pitchFamily="34" charset="-120"/>
              </a:rPr>
              <a:t>Enhanced Model Performance:</a:t>
            </a:r>
            <a:endParaRPr lang="en-US" sz="1600" dirty="0"/>
          </a:p>
        </p:txBody>
      </p:sp>
      <p:sp>
        <p:nvSpPr>
          <p:cNvPr id="8" name="Text 4"/>
          <p:cNvSpPr/>
          <p:nvPr/>
        </p:nvSpPr>
        <p:spPr>
          <a:xfrm>
            <a:off x="630317" y="5073484"/>
            <a:ext cx="13068210" cy="583468"/>
          </a:xfrm>
          <a:prstGeom prst="rect">
            <a:avLst/>
          </a:prstGeom>
          <a:noFill/>
          <a:ln/>
        </p:spPr>
        <p:txBody>
          <a:bodyPr wrap="none" lIns="0" tIns="0" rIns="0" bIns="0" rtlCol="0" anchor="t"/>
          <a:lstStyle/>
          <a:p>
            <a:pPr marL="685800" lvl="1" indent="-342900" algn="l">
              <a:lnSpc>
                <a:spcPts val="2200"/>
              </a:lnSpc>
              <a:buSzPct val="100000"/>
              <a:buChar char="•"/>
            </a:pPr>
            <a:r>
              <a:rPr lang="en-US" sz="1600" dirty="0">
                <a:solidFill>
                  <a:srgbClr val="EEEFF5"/>
                </a:solidFill>
                <a:latin typeface="Montserrat" pitchFamily="34" charset="0"/>
                <a:ea typeface="Montserrat" pitchFamily="34" charset="-122"/>
                <a:cs typeface="Montserrat" pitchFamily="34" charset="-120"/>
              </a:rPr>
              <a:t>Comparison table showing performance improvements over traditional CNNs</a:t>
            </a:r>
            <a:r>
              <a:rPr lang="en-US" sz="1400" dirty="0">
                <a:solidFill>
                  <a:srgbClr val="EEEFF5"/>
                </a:solidFill>
                <a:latin typeface="Montserrat" pitchFamily="34" charset="0"/>
                <a:ea typeface="Montserrat" pitchFamily="34" charset="-122"/>
                <a:cs typeface="Montserrat" pitchFamily="34" charset="-120"/>
              </a:rPr>
              <a:t>  </a:t>
            </a:r>
          </a:p>
          <a:p>
            <a:pPr marL="685800" lvl="1" indent="-342900" algn="l">
              <a:lnSpc>
                <a:spcPts val="2200"/>
              </a:lnSpc>
              <a:buSzPct val="100000"/>
              <a:buChar char="•"/>
            </a:pPr>
            <a:r>
              <a:rPr lang="en-US" sz="1600" dirty="0">
                <a:solidFill>
                  <a:srgbClr val="EEEFF5"/>
                </a:solidFill>
                <a:latin typeface="Montserrat" pitchFamily="34" charset="0"/>
                <a:ea typeface="Montserrat" pitchFamily="34" charset="-122"/>
                <a:cs typeface="Montserrat" pitchFamily="34" charset="-120"/>
              </a:rPr>
              <a:t>using ISIC(international skin imaging collaboration) dataset)</a:t>
            </a:r>
          </a:p>
        </p:txBody>
      </p:sp>
      <p:sp>
        <p:nvSpPr>
          <p:cNvPr id="9" name="Shape 5"/>
          <p:cNvSpPr/>
          <p:nvPr/>
        </p:nvSpPr>
        <p:spPr>
          <a:xfrm>
            <a:off x="622697" y="5675828"/>
            <a:ext cx="13385006" cy="2067877"/>
          </a:xfrm>
          <a:prstGeom prst="roundRect">
            <a:avLst>
              <a:gd name="adj" fmla="val 7744"/>
            </a:avLst>
          </a:prstGeom>
          <a:noFill/>
          <a:ln w="7620">
            <a:solidFill>
              <a:srgbClr val="FFFFFF">
                <a:alpha val="24000"/>
              </a:srgbClr>
            </a:solidFill>
            <a:prstDash val="solid"/>
          </a:ln>
        </p:spPr>
      </p:sp>
      <p:sp>
        <p:nvSpPr>
          <p:cNvPr id="10" name="Shape 6"/>
          <p:cNvSpPr/>
          <p:nvPr/>
        </p:nvSpPr>
        <p:spPr>
          <a:xfrm>
            <a:off x="630317" y="5683448"/>
            <a:ext cx="13368338" cy="513159"/>
          </a:xfrm>
          <a:prstGeom prst="rect">
            <a:avLst/>
          </a:prstGeom>
          <a:solidFill>
            <a:srgbClr val="FFFFFF">
              <a:alpha val="4000"/>
            </a:srgbClr>
          </a:solidFill>
          <a:ln/>
        </p:spPr>
      </p:sp>
      <p:sp>
        <p:nvSpPr>
          <p:cNvPr id="11" name="Text 7"/>
          <p:cNvSpPr/>
          <p:nvPr/>
        </p:nvSpPr>
        <p:spPr>
          <a:xfrm>
            <a:off x="809863" y="5797748"/>
            <a:ext cx="409598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Metric</a:t>
            </a:r>
            <a:endParaRPr lang="en-US" sz="1400" dirty="0"/>
          </a:p>
        </p:txBody>
      </p:sp>
      <p:sp>
        <p:nvSpPr>
          <p:cNvPr id="12" name="Text 8"/>
          <p:cNvSpPr/>
          <p:nvPr/>
        </p:nvSpPr>
        <p:spPr>
          <a:xfrm>
            <a:off x="5269230" y="5797748"/>
            <a:ext cx="409217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ResNet</a:t>
            </a:r>
            <a:endParaRPr lang="en-US" sz="1400" dirty="0"/>
          </a:p>
        </p:txBody>
      </p:sp>
      <p:sp>
        <p:nvSpPr>
          <p:cNvPr id="13" name="Text 9"/>
          <p:cNvSpPr/>
          <p:nvPr/>
        </p:nvSpPr>
        <p:spPr>
          <a:xfrm>
            <a:off x="9724787" y="5797748"/>
            <a:ext cx="409598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Traditional Methods</a:t>
            </a:r>
            <a:endParaRPr lang="en-US" sz="1400" dirty="0"/>
          </a:p>
        </p:txBody>
      </p:sp>
      <p:sp>
        <p:nvSpPr>
          <p:cNvPr id="14" name="Shape 10"/>
          <p:cNvSpPr/>
          <p:nvPr/>
        </p:nvSpPr>
        <p:spPr>
          <a:xfrm>
            <a:off x="630317" y="6196608"/>
            <a:ext cx="13368338" cy="513159"/>
          </a:xfrm>
          <a:prstGeom prst="rect">
            <a:avLst/>
          </a:prstGeom>
          <a:solidFill>
            <a:srgbClr val="000000">
              <a:alpha val="4000"/>
            </a:srgbClr>
          </a:solidFill>
          <a:ln/>
        </p:spPr>
      </p:sp>
      <p:sp>
        <p:nvSpPr>
          <p:cNvPr id="15" name="Text 11"/>
          <p:cNvSpPr/>
          <p:nvPr/>
        </p:nvSpPr>
        <p:spPr>
          <a:xfrm>
            <a:off x="809863" y="6310908"/>
            <a:ext cx="409598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Accuracy</a:t>
            </a:r>
            <a:endParaRPr lang="en-US" sz="1400" dirty="0"/>
          </a:p>
        </p:txBody>
      </p:sp>
      <p:sp>
        <p:nvSpPr>
          <p:cNvPr id="16" name="Text 12"/>
          <p:cNvSpPr/>
          <p:nvPr/>
        </p:nvSpPr>
        <p:spPr>
          <a:xfrm>
            <a:off x="5269230" y="6310908"/>
            <a:ext cx="409217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95%</a:t>
            </a:r>
            <a:endParaRPr lang="en-US" sz="1400" dirty="0"/>
          </a:p>
        </p:txBody>
      </p:sp>
      <p:sp>
        <p:nvSpPr>
          <p:cNvPr id="17" name="Text 13"/>
          <p:cNvSpPr/>
          <p:nvPr/>
        </p:nvSpPr>
        <p:spPr>
          <a:xfrm>
            <a:off x="9724787" y="6310908"/>
            <a:ext cx="409598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85-90%</a:t>
            </a:r>
            <a:endParaRPr lang="en-US" sz="1400" dirty="0"/>
          </a:p>
        </p:txBody>
      </p:sp>
      <p:sp>
        <p:nvSpPr>
          <p:cNvPr id="18" name="Shape 14"/>
          <p:cNvSpPr/>
          <p:nvPr/>
        </p:nvSpPr>
        <p:spPr>
          <a:xfrm>
            <a:off x="630317" y="6709767"/>
            <a:ext cx="13368338" cy="513159"/>
          </a:xfrm>
          <a:prstGeom prst="rect">
            <a:avLst/>
          </a:prstGeom>
          <a:solidFill>
            <a:srgbClr val="FFFFFF">
              <a:alpha val="4000"/>
            </a:srgbClr>
          </a:solidFill>
          <a:ln/>
        </p:spPr>
      </p:sp>
      <p:sp>
        <p:nvSpPr>
          <p:cNvPr id="19" name="Text 15"/>
          <p:cNvSpPr/>
          <p:nvPr/>
        </p:nvSpPr>
        <p:spPr>
          <a:xfrm>
            <a:off x="809863" y="6824067"/>
            <a:ext cx="409598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Sensitivity</a:t>
            </a:r>
            <a:endParaRPr lang="en-US" sz="1400" dirty="0"/>
          </a:p>
        </p:txBody>
      </p:sp>
      <p:sp>
        <p:nvSpPr>
          <p:cNvPr id="20" name="Text 16"/>
          <p:cNvSpPr/>
          <p:nvPr/>
        </p:nvSpPr>
        <p:spPr>
          <a:xfrm>
            <a:off x="5269230" y="6824067"/>
            <a:ext cx="409217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93%</a:t>
            </a:r>
            <a:endParaRPr lang="en-US" sz="1400" dirty="0"/>
          </a:p>
        </p:txBody>
      </p:sp>
      <p:sp>
        <p:nvSpPr>
          <p:cNvPr id="21" name="Text 17"/>
          <p:cNvSpPr/>
          <p:nvPr/>
        </p:nvSpPr>
        <p:spPr>
          <a:xfrm>
            <a:off x="9724787" y="6824067"/>
            <a:ext cx="409598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N/A</a:t>
            </a:r>
            <a:endParaRPr lang="en-US" sz="1400" dirty="0"/>
          </a:p>
        </p:txBody>
      </p:sp>
      <p:sp>
        <p:nvSpPr>
          <p:cNvPr id="22" name="Shape 18"/>
          <p:cNvSpPr/>
          <p:nvPr/>
        </p:nvSpPr>
        <p:spPr>
          <a:xfrm>
            <a:off x="630317" y="7222927"/>
            <a:ext cx="13368338" cy="513159"/>
          </a:xfrm>
          <a:prstGeom prst="rect">
            <a:avLst/>
          </a:prstGeom>
          <a:solidFill>
            <a:srgbClr val="000000">
              <a:alpha val="4000"/>
            </a:srgbClr>
          </a:solidFill>
          <a:ln/>
        </p:spPr>
      </p:sp>
      <p:sp>
        <p:nvSpPr>
          <p:cNvPr id="23" name="Text 19"/>
          <p:cNvSpPr/>
          <p:nvPr/>
        </p:nvSpPr>
        <p:spPr>
          <a:xfrm>
            <a:off x="809863" y="7337227"/>
            <a:ext cx="409598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Specificity</a:t>
            </a:r>
            <a:endParaRPr lang="en-US" sz="1400" dirty="0"/>
          </a:p>
        </p:txBody>
      </p:sp>
      <p:sp>
        <p:nvSpPr>
          <p:cNvPr id="24" name="Text 20"/>
          <p:cNvSpPr/>
          <p:nvPr/>
        </p:nvSpPr>
        <p:spPr>
          <a:xfrm>
            <a:off x="5269230" y="7337227"/>
            <a:ext cx="409217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97%</a:t>
            </a:r>
            <a:endParaRPr lang="en-US" sz="1400" dirty="0"/>
          </a:p>
        </p:txBody>
      </p:sp>
      <p:sp>
        <p:nvSpPr>
          <p:cNvPr id="25" name="Text 21"/>
          <p:cNvSpPr/>
          <p:nvPr/>
        </p:nvSpPr>
        <p:spPr>
          <a:xfrm>
            <a:off x="9724787" y="7337227"/>
            <a:ext cx="4095988" cy="284559"/>
          </a:xfrm>
          <a:prstGeom prst="rect">
            <a:avLst/>
          </a:prstGeom>
          <a:noFill/>
          <a:ln/>
        </p:spPr>
        <p:txBody>
          <a:bodyPr wrap="none" lIns="0" tIns="0" rIns="0" bIns="0" rtlCol="0" anchor="t"/>
          <a:lstStyle/>
          <a:p>
            <a:pPr marL="0" indent="0">
              <a:lnSpc>
                <a:spcPts val="2200"/>
              </a:lnSpc>
              <a:buNone/>
            </a:pPr>
            <a:r>
              <a:rPr lang="en-US" sz="1400" dirty="0">
                <a:solidFill>
                  <a:srgbClr val="EEEFF5"/>
                </a:solidFill>
                <a:latin typeface="Montserrat" pitchFamily="34" charset="0"/>
                <a:ea typeface="Montserrat" pitchFamily="34" charset="-122"/>
                <a:cs typeface="Montserrat" pitchFamily="34" charset="-120"/>
              </a:rPr>
              <a:t>N/A</a:t>
            </a:r>
            <a:endParaRPr lang="en-US" sz="1400" dirty="0"/>
          </a:p>
        </p:txBody>
      </p:sp>
      <p:pic>
        <p:nvPicPr>
          <p:cNvPr id="26" name="图片 25">
            <a:extLst>
              <a:ext uri="{FF2B5EF4-FFF2-40B4-BE49-F238E27FC236}">
                <a16:creationId xmlns:a16="http://schemas.microsoft.com/office/drawing/2014/main" id="{606284CF-3533-AF3D-CB6F-170D7F6725D5}"/>
              </a:ext>
            </a:extLst>
          </p:cNvPr>
          <p:cNvPicPr>
            <a:picLocks noChangeAspect="1"/>
          </p:cNvPicPr>
          <p:nvPr/>
        </p:nvPicPr>
        <p:blipFill>
          <a:blip r:embed="rId5"/>
          <a:stretch>
            <a:fillRect/>
          </a:stretch>
        </p:blipFill>
        <p:spPr>
          <a:xfrm>
            <a:off x="12044275" y="7589117"/>
            <a:ext cx="2586125" cy="6404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68248" y="2722602"/>
            <a:ext cx="4949785" cy="2784277"/>
          </a:xfrm>
          <a:prstGeom prst="rect">
            <a:avLst/>
          </a:prstGeom>
        </p:spPr>
      </p:pic>
      <p:sp>
        <p:nvSpPr>
          <p:cNvPr id="4" name="Text 0"/>
          <p:cNvSpPr/>
          <p:nvPr/>
        </p:nvSpPr>
        <p:spPr>
          <a:xfrm>
            <a:off x="6237684" y="592098"/>
            <a:ext cx="7494270" cy="706160"/>
          </a:xfrm>
          <a:prstGeom prst="rect">
            <a:avLst/>
          </a:prstGeom>
          <a:noFill/>
          <a:ln/>
        </p:spPr>
        <p:txBody>
          <a:bodyPr wrap="none" lIns="0" tIns="0" rIns="0" bIns="0" rtlCol="0" anchor="t"/>
          <a:lstStyle/>
          <a:p>
            <a:pPr marL="0" indent="0">
              <a:lnSpc>
                <a:spcPts val="5550"/>
              </a:lnSpc>
              <a:buNone/>
            </a:pPr>
            <a:r>
              <a:rPr lang="en-US" sz="4400" b="1" dirty="0">
                <a:solidFill>
                  <a:srgbClr val="9998FF"/>
                </a:solidFill>
                <a:latin typeface="Barlow Bold" pitchFamily="34" charset="0"/>
                <a:ea typeface="Barlow Bold" pitchFamily="34" charset="-122"/>
                <a:cs typeface="Barlow Bold" pitchFamily="34" charset="-120"/>
              </a:rPr>
              <a:t>Future Applications of ResNet</a:t>
            </a:r>
            <a:endParaRPr lang="en-US" sz="4400" dirty="0"/>
          </a:p>
        </p:txBody>
      </p:sp>
      <p:pic>
        <p:nvPicPr>
          <p:cNvPr id="5" name="Image 2" descr="preencoded.png"/>
          <p:cNvPicPr>
            <a:picLocks noChangeAspect="1"/>
          </p:cNvPicPr>
          <p:nvPr/>
        </p:nvPicPr>
        <p:blipFill>
          <a:blip r:embed="rId5"/>
          <a:stretch>
            <a:fillRect/>
          </a:stretch>
        </p:blipFill>
        <p:spPr>
          <a:xfrm>
            <a:off x="6237684" y="1620203"/>
            <a:ext cx="536615" cy="536615"/>
          </a:xfrm>
          <a:prstGeom prst="rect">
            <a:avLst/>
          </a:prstGeom>
        </p:spPr>
      </p:pic>
      <p:sp>
        <p:nvSpPr>
          <p:cNvPr id="6" name="Text 1"/>
          <p:cNvSpPr/>
          <p:nvPr/>
        </p:nvSpPr>
        <p:spPr>
          <a:xfrm>
            <a:off x="6237684" y="2371487"/>
            <a:ext cx="2824639" cy="353020"/>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Barlow Bold" pitchFamily="34" charset="0"/>
                <a:ea typeface="Barlow Bold" pitchFamily="34" charset="-122"/>
                <a:cs typeface="Barlow Bold" pitchFamily="34" charset="-120"/>
              </a:rPr>
              <a:t>Medical Imaging</a:t>
            </a:r>
            <a:endParaRPr lang="en-US" sz="2200" dirty="0"/>
          </a:p>
        </p:txBody>
      </p:sp>
      <p:sp>
        <p:nvSpPr>
          <p:cNvPr id="7" name="Text 2"/>
          <p:cNvSpPr/>
          <p:nvPr/>
        </p:nvSpPr>
        <p:spPr>
          <a:xfrm>
            <a:off x="6237684" y="2853214"/>
            <a:ext cx="7641431" cy="343376"/>
          </a:xfrm>
          <a:prstGeom prst="rect">
            <a:avLst/>
          </a:prstGeom>
          <a:noFill/>
          <a:ln/>
        </p:spPr>
        <p:txBody>
          <a:bodyPr wrap="none" lIns="0" tIns="0" rIns="0" bIns="0" rtlCol="0" anchor="t"/>
          <a:lstStyle/>
          <a:p>
            <a:pPr marL="0" indent="0" algn="l">
              <a:lnSpc>
                <a:spcPts val="2700"/>
              </a:lnSpc>
              <a:buNone/>
            </a:pPr>
            <a:r>
              <a:rPr lang="en-US" sz="1650" dirty="0">
                <a:solidFill>
                  <a:srgbClr val="EEEFF5"/>
                </a:solidFill>
                <a:latin typeface="Montserrat" pitchFamily="34" charset="0"/>
                <a:ea typeface="Montserrat" pitchFamily="34" charset="-122"/>
                <a:cs typeface="Montserrat" pitchFamily="34" charset="-120"/>
              </a:rPr>
              <a:t>Detection and segmentation tasks.</a:t>
            </a:r>
            <a:endParaRPr lang="en-US" sz="1650" dirty="0"/>
          </a:p>
        </p:txBody>
      </p:sp>
      <p:pic>
        <p:nvPicPr>
          <p:cNvPr id="8" name="Image 3" descr="preencoded.png"/>
          <p:cNvPicPr>
            <a:picLocks noChangeAspect="1"/>
          </p:cNvPicPr>
          <p:nvPr/>
        </p:nvPicPr>
        <p:blipFill>
          <a:blip r:embed="rId6"/>
          <a:stretch>
            <a:fillRect/>
          </a:stretch>
        </p:blipFill>
        <p:spPr>
          <a:xfrm>
            <a:off x="6237684" y="3840599"/>
            <a:ext cx="536615" cy="536615"/>
          </a:xfrm>
          <a:prstGeom prst="rect">
            <a:avLst/>
          </a:prstGeom>
        </p:spPr>
      </p:pic>
      <p:sp>
        <p:nvSpPr>
          <p:cNvPr id="9" name="Text 3"/>
          <p:cNvSpPr/>
          <p:nvPr/>
        </p:nvSpPr>
        <p:spPr>
          <a:xfrm>
            <a:off x="6237684" y="4591883"/>
            <a:ext cx="2824639" cy="353020"/>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Barlow Bold" pitchFamily="34" charset="0"/>
                <a:ea typeface="Barlow Bold" pitchFamily="34" charset="-122"/>
                <a:cs typeface="Barlow Bold" pitchFamily="34" charset="-120"/>
              </a:rPr>
              <a:t>Autonomous Driving</a:t>
            </a:r>
            <a:endParaRPr lang="en-US" sz="2200" dirty="0"/>
          </a:p>
        </p:txBody>
      </p:sp>
      <p:sp>
        <p:nvSpPr>
          <p:cNvPr id="10" name="Text 4"/>
          <p:cNvSpPr/>
          <p:nvPr/>
        </p:nvSpPr>
        <p:spPr>
          <a:xfrm>
            <a:off x="6237684" y="5073610"/>
            <a:ext cx="7641431" cy="343376"/>
          </a:xfrm>
          <a:prstGeom prst="rect">
            <a:avLst/>
          </a:prstGeom>
          <a:noFill/>
          <a:ln/>
        </p:spPr>
        <p:txBody>
          <a:bodyPr wrap="none" lIns="0" tIns="0" rIns="0" bIns="0" rtlCol="0" anchor="t"/>
          <a:lstStyle/>
          <a:p>
            <a:pPr marL="0" indent="0" algn="l">
              <a:lnSpc>
                <a:spcPts val="2700"/>
              </a:lnSpc>
              <a:buNone/>
            </a:pPr>
            <a:r>
              <a:rPr lang="en-US" sz="1650" dirty="0">
                <a:solidFill>
                  <a:srgbClr val="EEEFF5"/>
                </a:solidFill>
                <a:latin typeface="Montserrat" pitchFamily="34" charset="0"/>
                <a:ea typeface="Montserrat" pitchFamily="34" charset="-122"/>
                <a:cs typeface="Montserrat" pitchFamily="34" charset="-120"/>
              </a:rPr>
              <a:t>Object recognition and scene understanding.</a:t>
            </a:r>
            <a:endParaRPr lang="en-US" sz="1650" dirty="0"/>
          </a:p>
        </p:txBody>
      </p:sp>
      <p:pic>
        <p:nvPicPr>
          <p:cNvPr id="11" name="Image 4" descr="preencoded.png"/>
          <p:cNvPicPr>
            <a:picLocks noChangeAspect="1"/>
          </p:cNvPicPr>
          <p:nvPr/>
        </p:nvPicPr>
        <p:blipFill>
          <a:blip r:embed="rId7"/>
          <a:stretch>
            <a:fillRect/>
          </a:stretch>
        </p:blipFill>
        <p:spPr>
          <a:xfrm>
            <a:off x="6237684" y="6060996"/>
            <a:ext cx="536615" cy="536615"/>
          </a:xfrm>
          <a:prstGeom prst="rect">
            <a:avLst/>
          </a:prstGeom>
        </p:spPr>
      </p:pic>
      <p:sp>
        <p:nvSpPr>
          <p:cNvPr id="12" name="Text 5"/>
          <p:cNvSpPr/>
          <p:nvPr/>
        </p:nvSpPr>
        <p:spPr>
          <a:xfrm>
            <a:off x="6237684" y="6812280"/>
            <a:ext cx="2824639" cy="353020"/>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Barlow Bold" pitchFamily="34" charset="0"/>
                <a:ea typeface="Barlow Bold" pitchFamily="34" charset="-122"/>
                <a:cs typeface="Barlow Bold" pitchFamily="34" charset="-120"/>
              </a:rPr>
              <a:t>Combining Residual Networks with Other Models</a:t>
            </a:r>
          </a:p>
        </p:txBody>
      </p:sp>
      <p:sp>
        <p:nvSpPr>
          <p:cNvPr id="13" name="Text 6"/>
          <p:cNvSpPr/>
          <p:nvPr/>
        </p:nvSpPr>
        <p:spPr>
          <a:xfrm>
            <a:off x="6237684" y="7294007"/>
            <a:ext cx="7641431" cy="343376"/>
          </a:xfrm>
          <a:prstGeom prst="rect">
            <a:avLst/>
          </a:prstGeom>
          <a:noFill/>
          <a:ln/>
        </p:spPr>
        <p:txBody>
          <a:bodyPr wrap="none" lIns="0" tIns="0" rIns="0" bIns="0" rtlCol="0" anchor="t"/>
          <a:lstStyle/>
          <a:p>
            <a:pPr marL="0" indent="0" algn="l">
              <a:lnSpc>
                <a:spcPts val="2700"/>
              </a:lnSpc>
              <a:buNone/>
            </a:pPr>
            <a:r>
              <a:rPr lang="en-US" sz="1650" dirty="0">
                <a:solidFill>
                  <a:srgbClr val="EEEFF5"/>
                </a:solidFill>
                <a:latin typeface="Montserrat" pitchFamily="34" charset="0"/>
                <a:ea typeface="Montserrat" pitchFamily="34" charset="-122"/>
                <a:cs typeface="Montserrat" pitchFamily="34" charset="-120"/>
              </a:rPr>
              <a:t>Natural language processing, etc.</a:t>
            </a:r>
            <a:endParaRPr lang="en-US" sz="1650" dirty="0"/>
          </a:p>
        </p:txBody>
      </p:sp>
      <p:pic>
        <p:nvPicPr>
          <p:cNvPr id="14" name="图片 13">
            <a:extLst>
              <a:ext uri="{FF2B5EF4-FFF2-40B4-BE49-F238E27FC236}">
                <a16:creationId xmlns:a16="http://schemas.microsoft.com/office/drawing/2014/main" id="{8BEE02CD-5444-D516-38C3-817BA178AF84}"/>
              </a:ext>
            </a:extLst>
          </p:cNvPr>
          <p:cNvPicPr>
            <a:picLocks noChangeAspect="1"/>
          </p:cNvPicPr>
          <p:nvPr/>
        </p:nvPicPr>
        <p:blipFill>
          <a:blip r:embed="rId8"/>
          <a:stretch>
            <a:fillRect/>
          </a:stretch>
        </p:blipFill>
        <p:spPr>
          <a:xfrm>
            <a:off x="12044275" y="7589117"/>
            <a:ext cx="2586125" cy="6404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112282"/>
            <a:ext cx="7627382" cy="983575"/>
          </a:xfrm>
          <a:prstGeom prst="rect">
            <a:avLst/>
          </a:prstGeom>
          <a:noFill/>
          <a:ln/>
        </p:spPr>
        <p:txBody>
          <a:bodyPr wrap="none" lIns="0" tIns="0" rIns="0" bIns="0" rtlCol="0" anchor="t"/>
          <a:lstStyle/>
          <a:p>
            <a:pPr marL="0" indent="0">
              <a:lnSpc>
                <a:spcPts val="7700"/>
              </a:lnSpc>
              <a:buNone/>
            </a:pPr>
            <a:r>
              <a:rPr lang="en-US" sz="6150" b="1" dirty="0">
                <a:solidFill>
                  <a:srgbClr val="9998FF"/>
                </a:solidFill>
                <a:latin typeface="Barlow Bold" pitchFamily="34" charset="0"/>
                <a:ea typeface="Barlow Bold" pitchFamily="34" charset="-122"/>
                <a:cs typeface="Barlow Bold" pitchFamily="34" charset="-120"/>
              </a:rPr>
              <a:t>Questions &amp; Answers</a:t>
            </a:r>
            <a:endParaRPr lang="en-US" sz="6150" dirty="0"/>
          </a:p>
        </p:txBody>
      </p:sp>
      <p:sp>
        <p:nvSpPr>
          <p:cNvPr id="4" name="Text 1"/>
          <p:cNvSpPr/>
          <p:nvPr/>
        </p:nvSpPr>
        <p:spPr>
          <a:xfrm>
            <a:off x="6244709" y="2420779"/>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5" name="Text 2"/>
          <p:cNvSpPr/>
          <p:nvPr/>
        </p:nvSpPr>
        <p:spPr>
          <a:xfrm>
            <a:off x="6244709" y="3011210"/>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6" name="Text 3"/>
          <p:cNvSpPr/>
          <p:nvPr/>
        </p:nvSpPr>
        <p:spPr>
          <a:xfrm>
            <a:off x="6244709" y="4831593"/>
            <a:ext cx="7627382" cy="346710"/>
          </a:xfrm>
          <a:prstGeom prst="rect">
            <a:avLst/>
          </a:prstGeom>
          <a:noFill/>
          <a:ln/>
        </p:spPr>
        <p:txBody>
          <a:bodyPr wrap="none" lIns="0" tIns="0" rIns="0" bIns="0" rtlCol="0" anchor="t"/>
          <a:lstStyle/>
          <a:p>
            <a:pPr marL="0" indent="0">
              <a:lnSpc>
                <a:spcPts val="2700"/>
              </a:lnSpc>
              <a:buNone/>
            </a:pPr>
            <a:r>
              <a:rPr lang="en-US" sz="1700" b="1" dirty="0">
                <a:solidFill>
                  <a:srgbClr val="EEEFF5"/>
                </a:solidFill>
                <a:latin typeface="Montserrat" pitchFamily="34" charset="0"/>
                <a:ea typeface="Montserrat" pitchFamily="34" charset="-122"/>
                <a:cs typeface="Montserrat" pitchFamily="34" charset="-120"/>
              </a:rPr>
              <a:t>References</a:t>
            </a:r>
            <a:endParaRPr lang="en-US" sz="1700" dirty="0"/>
          </a:p>
        </p:txBody>
      </p:sp>
      <p:sp>
        <p:nvSpPr>
          <p:cNvPr id="7" name="Text 4"/>
          <p:cNvSpPr/>
          <p:nvPr/>
        </p:nvSpPr>
        <p:spPr>
          <a:xfrm>
            <a:off x="6244709" y="5211942"/>
            <a:ext cx="7627382" cy="693420"/>
          </a:xfrm>
          <a:prstGeom prst="rect">
            <a:avLst/>
          </a:prstGeom>
          <a:noFill/>
          <a:ln/>
        </p:spPr>
        <p:txBody>
          <a:bodyPr wrap="square" lIns="0" tIns="0" rIns="0" bIns="0" rtlCol="0" anchor="t"/>
          <a:lstStyle/>
          <a:p>
            <a:pPr marL="342900" indent="-342900" algn="l">
              <a:lnSpc>
                <a:spcPts val="2700"/>
              </a:lnSpc>
              <a:buSzPct val="100000"/>
              <a:buFont typeface="+mj-lt"/>
              <a:buAutoNum type="arabicPeriod"/>
            </a:pPr>
            <a:r>
              <a:rPr lang="en-US" sz="1100" dirty="0">
                <a:solidFill>
                  <a:srgbClr val="EEEFF5"/>
                </a:solidFill>
                <a:latin typeface="Montserrat" pitchFamily="34" charset="0"/>
                <a:ea typeface="Montserrat" pitchFamily="34" charset="-122"/>
                <a:cs typeface="Montserrat" pitchFamily="34" charset="-120"/>
              </a:rPr>
              <a:t>He, K., Zhang, X., Ren, S., &amp; Sun, J. (2016). Deep residual learning for image recognition. </a:t>
            </a:r>
            <a:r>
              <a:rPr lang="en-US" sz="1100" i="1" dirty="0">
                <a:solidFill>
                  <a:srgbClr val="EEEFF5"/>
                </a:solidFill>
                <a:latin typeface="Montserrat" pitchFamily="34" charset="0"/>
                <a:ea typeface="Montserrat" pitchFamily="34" charset="-122"/>
                <a:cs typeface="Montserrat" pitchFamily="34" charset="-120"/>
              </a:rPr>
              <a:t>In Proceedings of the IEEE Conference on Computer Vision and Pattern Recognition. </a:t>
            </a:r>
            <a:endParaRPr lang="en-US" sz="1100" dirty="0"/>
          </a:p>
        </p:txBody>
      </p:sp>
      <p:sp>
        <p:nvSpPr>
          <p:cNvPr id="8" name="Text 5"/>
          <p:cNvSpPr/>
          <p:nvPr/>
        </p:nvSpPr>
        <p:spPr>
          <a:xfrm>
            <a:off x="6244709" y="5905362"/>
            <a:ext cx="7627382" cy="693420"/>
          </a:xfrm>
          <a:prstGeom prst="rect">
            <a:avLst/>
          </a:prstGeom>
          <a:noFill/>
          <a:ln/>
        </p:spPr>
        <p:txBody>
          <a:bodyPr wrap="square" lIns="0" tIns="0" rIns="0" bIns="0" rtlCol="0" anchor="t"/>
          <a:lstStyle/>
          <a:p>
            <a:pPr marL="342900" indent="-342900" algn="l">
              <a:lnSpc>
                <a:spcPts val="2700"/>
              </a:lnSpc>
              <a:buSzPct val="100000"/>
              <a:buFont typeface="+mj-lt"/>
              <a:buAutoNum type="arabicPeriod" startAt="2"/>
            </a:pPr>
            <a:r>
              <a:rPr lang="en-US" sz="1100" dirty="0">
                <a:solidFill>
                  <a:srgbClr val="EEEFF5"/>
                </a:solidFill>
                <a:latin typeface="Montserrat" pitchFamily="34" charset="0"/>
                <a:ea typeface="Montserrat" pitchFamily="34" charset="-122"/>
                <a:cs typeface="Montserrat" pitchFamily="34" charset="-120"/>
              </a:rPr>
              <a:t>He, K., Zhang, X., Ren, S., &amp; Sun, J. (2016). Identity mappings in deep residual networks. </a:t>
            </a:r>
            <a:r>
              <a:rPr lang="en-US" sz="1100" i="1" dirty="0">
                <a:solidFill>
                  <a:srgbClr val="EEEFF5"/>
                </a:solidFill>
                <a:latin typeface="Montserrat" pitchFamily="34" charset="0"/>
                <a:ea typeface="Montserrat" pitchFamily="34" charset="-122"/>
                <a:cs typeface="Montserrat" pitchFamily="34" charset="-120"/>
              </a:rPr>
              <a:t>In European Conference on Computer Vision. </a:t>
            </a:r>
            <a:endParaRPr lang="en-US" sz="1100" dirty="0"/>
          </a:p>
        </p:txBody>
      </p:sp>
      <p:sp>
        <p:nvSpPr>
          <p:cNvPr id="9" name="Text 6"/>
          <p:cNvSpPr/>
          <p:nvPr/>
        </p:nvSpPr>
        <p:spPr>
          <a:xfrm>
            <a:off x="6244709" y="6598782"/>
            <a:ext cx="7627382" cy="750077"/>
          </a:xfrm>
          <a:prstGeom prst="rect">
            <a:avLst/>
          </a:prstGeom>
          <a:noFill/>
          <a:ln/>
        </p:spPr>
        <p:txBody>
          <a:bodyPr wrap="square" lIns="0" tIns="0" rIns="0" bIns="0" rtlCol="0" anchor="t"/>
          <a:lstStyle/>
          <a:p>
            <a:pPr marL="342900" indent="-342900" algn="l">
              <a:lnSpc>
                <a:spcPts val="2700"/>
              </a:lnSpc>
              <a:buSzPct val="100000"/>
              <a:buFont typeface="+mj-lt"/>
              <a:buAutoNum type="arabicPeriod" startAt="3"/>
            </a:pPr>
            <a:r>
              <a:rPr lang="en-US" sz="1100" dirty="0">
                <a:solidFill>
                  <a:srgbClr val="EEEFF5"/>
                </a:solidFill>
                <a:latin typeface="Montserrat" pitchFamily="34" charset="0"/>
                <a:ea typeface="Montserrat" pitchFamily="34" charset="-122"/>
                <a:cs typeface="Montserrat" pitchFamily="34" charset="-120"/>
              </a:rPr>
              <a:t>Xu, W., Fu, Y.-L., &amp; Zhu, D. (2023). ResNet and its application to medical image processing: Research progress and challenges. </a:t>
            </a:r>
            <a:r>
              <a:rPr lang="en-US" sz="1100" i="1" dirty="0">
                <a:solidFill>
                  <a:srgbClr val="EEEFF5"/>
                </a:solidFill>
                <a:latin typeface="Montserrat" pitchFamily="34" charset="0"/>
                <a:ea typeface="Montserrat" pitchFamily="34" charset="-122"/>
                <a:cs typeface="Montserrat" pitchFamily="34" charset="-120"/>
              </a:rPr>
              <a:t>Computer Methods and Programs in Biomedicine.</a:t>
            </a:r>
            <a:endParaRPr lang="en-US" sz="1100" dirty="0"/>
          </a:p>
        </p:txBody>
      </p:sp>
      <p:pic>
        <p:nvPicPr>
          <p:cNvPr id="13" name="图片 12">
            <a:extLst>
              <a:ext uri="{FF2B5EF4-FFF2-40B4-BE49-F238E27FC236}">
                <a16:creationId xmlns:a16="http://schemas.microsoft.com/office/drawing/2014/main" id="{DC4EB49B-28BB-45F3-C7F0-8DC45010048B}"/>
              </a:ext>
            </a:extLst>
          </p:cNvPr>
          <p:cNvPicPr>
            <a:picLocks noChangeAspect="1"/>
          </p:cNvPicPr>
          <p:nvPr/>
        </p:nvPicPr>
        <p:blipFill>
          <a:blip r:embed="rId4"/>
          <a:stretch>
            <a:fillRect/>
          </a:stretch>
        </p:blipFill>
        <p:spPr>
          <a:xfrm>
            <a:off x="12044275" y="7589117"/>
            <a:ext cx="2586125" cy="64048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787</Words>
  <Application>Microsoft Office PowerPoint</Application>
  <PresentationFormat>自定义</PresentationFormat>
  <Paragraphs>83</Paragraphs>
  <Slides>9</Slides>
  <Notes>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9</vt:i4>
      </vt:variant>
    </vt:vector>
  </HeadingPairs>
  <TitlesOfParts>
    <vt:vector size="13" baseType="lpstr">
      <vt:lpstr>Montserrat</vt:lpstr>
      <vt:lpstr>Arial</vt:lpstr>
      <vt:lpstr>Barlow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祁轩 陈</cp:lastModifiedBy>
  <cp:revision>4</cp:revision>
  <dcterms:created xsi:type="dcterms:W3CDTF">2024-11-10T08:33:05Z</dcterms:created>
  <dcterms:modified xsi:type="dcterms:W3CDTF">2024-11-10T13:14:03Z</dcterms:modified>
</cp:coreProperties>
</file>